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handoutMasterIdLst>
    <p:handoutMasterId r:id="rId21"/>
  </p:handoutMasterIdLst>
  <p:sldIdLst>
    <p:sldId id="257" r:id="rId5"/>
    <p:sldId id="259" r:id="rId6"/>
    <p:sldId id="262" r:id="rId7"/>
    <p:sldId id="264" r:id="rId8"/>
    <p:sldId id="265" r:id="rId9"/>
    <p:sldId id="266" r:id="rId10"/>
    <p:sldId id="267" r:id="rId11"/>
    <p:sldId id="268" r:id="rId12"/>
    <p:sldId id="269" r:id="rId13"/>
    <p:sldId id="270" r:id="rId14"/>
    <p:sldId id="271" r:id="rId15"/>
    <p:sldId id="272" r:id="rId16"/>
    <p:sldId id="274" r:id="rId17"/>
    <p:sldId id="273" r:id="rId18"/>
    <p:sldId id="276" r:id="rId19"/>
    <p:sldId id="27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Karla" pitchFamily="2" charset="0"/>
      <p:regular r:id="rId26"/>
      <p:bold r:id="rId27"/>
      <p:italic r:id="rId28"/>
      <p:boldItalic r:id="rId29"/>
    </p:embeddedFont>
    <p:embeddedFont>
      <p:font typeface="Karla ExtraLight" panose="020B0004030503030003" pitchFamily="34" charset="-70"/>
      <p:regular r:id="rId30"/>
      <p:italic r:id="rId31"/>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B032C-2E8B-44B8-AE46-2B997AB67018}" v="20" dt="2023-06-20T09:21:09.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p:restoredTop sz="94558"/>
  </p:normalViewPr>
  <p:slideViewPr>
    <p:cSldViewPr snapToGrid="0">
      <p:cViewPr varScale="1">
        <p:scale>
          <a:sx n="96" d="100"/>
          <a:sy n="96" d="100"/>
        </p:scale>
        <p:origin x="90" y="132"/>
      </p:cViewPr>
      <p:guideLst/>
    </p:cSldViewPr>
  </p:slideViewPr>
  <p:notesTextViewPr>
    <p:cViewPr>
      <p:scale>
        <a:sx n="1" d="1"/>
        <a:sy n="1" d="1"/>
      </p:scale>
      <p:origin x="0" y="0"/>
    </p:cViewPr>
  </p:notesTextViewPr>
  <p:notesViewPr>
    <p:cSldViewPr snapToGrid="0">
      <p:cViewPr varScale="1">
        <p:scale>
          <a:sx n="120" d="100"/>
          <a:sy n="120" d="100"/>
        </p:scale>
        <p:origin x="41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mplee.sharepoint.com/sites/EMPL/Shared%20Documents/3.%20Projektid%20ja%20tegevus/3.2%20Statistika/3.2.4%20Statistika%20slaidid/Faili%20Eesti%20metsa%20ja%20puidusektori%20statistiline%20ylevaade%20koo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5824313168201"/>
          <c:y val="2.9855298948463799E-2"/>
          <c:w val="0.63256912530994103"/>
          <c:h val="0.85482366986723102"/>
        </c:manualLayout>
      </c:layout>
      <c:pieChart>
        <c:varyColors val="1"/>
        <c:ser>
          <c:idx val="0"/>
          <c:order val="0"/>
          <c:tx>
            <c:strRef>
              <c:f>'13'!$C$9</c:f>
              <c:strCache>
                <c:ptCount val="1"/>
                <c:pt idx="0">
                  <c:v>2021</c:v>
                </c:pt>
              </c:strCache>
            </c:strRef>
          </c:tx>
          <c:dPt>
            <c:idx val="0"/>
            <c:bubble3D val="0"/>
            <c:spPr>
              <a:blipFill>
                <a:blip xmlns:r="http://schemas.openxmlformats.org/officeDocument/2006/relationships" r:embed="rId3"/>
                <a:tile tx="0" ty="0" sx="100000" sy="100000" flip="none" algn="tl"/>
              </a:blipFill>
              <a:ln w="19050">
                <a:solidFill>
                  <a:schemeClr val="lt1"/>
                </a:solidFill>
              </a:ln>
              <a:effectLst/>
            </c:spPr>
            <c:extLst>
              <c:ext xmlns:c16="http://schemas.microsoft.com/office/drawing/2014/chart" uri="{C3380CC4-5D6E-409C-BE32-E72D297353CC}">
                <c16:uniqueId val="{00000001-9663-4E61-8E82-EE09B32AA5EA}"/>
              </c:ext>
            </c:extLst>
          </c:dPt>
          <c:dPt>
            <c:idx val="1"/>
            <c:bubble3D val="0"/>
            <c:spPr>
              <a:solidFill>
                <a:srgbClr val="032E69"/>
              </a:solidFill>
              <a:ln w="19050">
                <a:solidFill>
                  <a:schemeClr val="lt1"/>
                </a:solidFill>
              </a:ln>
              <a:effectLst/>
            </c:spPr>
            <c:extLst>
              <c:ext xmlns:c16="http://schemas.microsoft.com/office/drawing/2014/chart" uri="{C3380CC4-5D6E-409C-BE32-E72D297353CC}">
                <c16:uniqueId val="{00000003-9663-4E61-8E82-EE09B32AA5EA}"/>
              </c:ext>
            </c:extLst>
          </c:dPt>
          <c:dLbls>
            <c:dLbl>
              <c:idx val="1"/>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Karla" pitchFamily="2" charset="0"/>
                      <a:ea typeface="+mn-ea"/>
                      <a:cs typeface="+mn-cs"/>
                    </a:defRPr>
                  </a:pPr>
                  <a:endParaRPr lang="et-EE"/>
                </a:p>
              </c:txPr>
              <c:showLegendKey val="0"/>
              <c:showVal val="0"/>
              <c:showCatName val="0"/>
              <c:showSerName val="0"/>
              <c:showPercent val="1"/>
              <c:showBubbleSize val="0"/>
              <c:extLst>
                <c:ext xmlns:c16="http://schemas.microsoft.com/office/drawing/2014/chart" uri="{C3380CC4-5D6E-409C-BE32-E72D297353CC}">
                  <c16:uniqueId val="{00000003-9663-4E61-8E82-EE09B32AA5EA}"/>
                </c:ext>
              </c:extLst>
            </c:dLbl>
            <c:spPr>
              <a:noFill/>
              <a:ln>
                <a:noFill/>
              </a:ln>
              <a:effectLst/>
            </c:spPr>
            <c:txPr>
              <a:bodyPr rot="0" spcFirstLastPara="1" vertOverflow="ellipsis" vert="horz" wrap="square" anchor="ctr" anchorCtr="1"/>
              <a:lstStyle/>
              <a:p>
                <a:pPr>
                  <a:defRPr sz="900" b="0" i="0" u="none" strike="noStrike" kern="1200" baseline="0">
                    <a:solidFill>
                      <a:schemeClr val="accent5">
                        <a:lumMod val="50000"/>
                      </a:schemeClr>
                    </a:solidFill>
                    <a:latin typeface="Karla" pitchFamily="2" charset="0"/>
                    <a:ea typeface="+mn-ea"/>
                    <a:cs typeface="+mn-cs"/>
                  </a:defRPr>
                </a:pPr>
                <a:endParaRPr lang="et-E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'13'!$A$33:$A$34</c:f>
              <c:strCache>
                <c:ptCount val="2"/>
                <c:pt idx="0">
                  <c:v>Puittoodete import</c:v>
                </c:pt>
                <c:pt idx="1">
                  <c:v>Muu import</c:v>
                </c:pt>
              </c:strCache>
            </c:strRef>
          </c:cat>
          <c:val>
            <c:numRef>
              <c:f>'13'!$C$33:$C$34</c:f>
              <c:numCache>
                <c:formatCode>#,##0.00</c:formatCode>
                <c:ptCount val="2"/>
                <c:pt idx="0" formatCode="#\ ##0.000">
                  <c:v>1.19</c:v>
                </c:pt>
                <c:pt idx="1">
                  <c:v>11.442</c:v>
                </c:pt>
              </c:numCache>
            </c:numRef>
          </c:val>
          <c:extLst>
            <c:ext xmlns:c16="http://schemas.microsoft.com/office/drawing/2014/chart" uri="{C3380CC4-5D6E-409C-BE32-E72D297353CC}">
              <c16:uniqueId val="{00000004-9663-4E61-8E82-EE09B32AA5E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5">
                  <a:lumMod val="50000"/>
                </a:schemeClr>
              </a:solidFill>
              <a:latin typeface="Karla" pitchFamily="2" charset="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solidFill>
            <a:schemeClr val="accent5">
              <a:lumMod val="50000"/>
            </a:schemeClr>
          </a:solidFill>
          <a:latin typeface="Karla" pitchFamily="2" charset="0"/>
        </a:defRPr>
      </a:pPr>
      <a:endParaRPr lang="et-E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0.41698</cdr:x>
      <cdr:y>0.49213</cdr:y>
    </cdr:from>
    <cdr:to>
      <cdr:x>0.67098</cdr:x>
      <cdr:y>0.80963</cdr:y>
    </cdr:to>
    <cdr:sp macro="" textlink="">
      <cdr:nvSpPr>
        <cdr:cNvPr id="2" name="TextBox 1">
          <a:extLst xmlns:a="http://schemas.openxmlformats.org/drawingml/2006/main">
            <a:ext uri="{FF2B5EF4-FFF2-40B4-BE49-F238E27FC236}">
              <a16:creationId xmlns:a16="http://schemas.microsoft.com/office/drawing/2014/main" id="{B0BBB38E-BC5F-44C1-965D-46179671D885}"/>
            </a:ext>
          </a:extLst>
        </cdr:cNvPr>
        <cdr:cNvSpPr txBox="1"/>
      </cdr:nvSpPr>
      <cdr:spPr>
        <a:xfrm xmlns:a="http://schemas.openxmlformats.org/drawingml/2006/main">
          <a:off x="1501140" y="141732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400" b="1">
              <a:solidFill>
                <a:schemeClr val="bg1"/>
              </a:solidFill>
            </a:rPr>
            <a:t>Import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DC5BC1-4C14-48FF-89AC-03EC525E55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F1AB26D0-3FF7-4E0B-ADB0-F8E2DBB190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70DB8-3199-48DD-97BB-7B3BE4B1AF30}" type="datetimeFigureOut">
              <a:rPr lang="et-EE" smtClean="0"/>
              <a:t>20.06.2023</a:t>
            </a:fld>
            <a:endParaRPr lang="et-EE"/>
          </a:p>
        </p:txBody>
      </p:sp>
      <p:sp>
        <p:nvSpPr>
          <p:cNvPr id="4" name="Footer Placeholder 3">
            <a:extLst>
              <a:ext uri="{FF2B5EF4-FFF2-40B4-BE49-F238E27FC236}">
                <a16:creationId xmlns:a16="http://schemas.microsoft.com/office/drawing/2014/main" id="{16586E06-36E3-4E75-8F57-81DFED4F2B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BCB54C4A-3A89-4B1C-BFE6-1BBF0B9203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95700-4AE8-4FB2-98D8-1D8661EE7D09}" type="slidenum">
              <a:rPr lang="et-EE" smtClean="0"/>
              <a:t>‹#›</a:t>
            </a:fld>
            <a:endParaRPr lang="et-EE"/>
          </a:p>
        </p:txBody>
      </p:sp>
    </p:spTree>
    <p:extLst>
      <p:ext uri="{BB962C8B-B14F-4D97-AF65-F5344CB8AC3E}">
        <p14:creationId xmlns:p14="http://schemas.microsoft.com/office/powerpoint/2010/main" val="2144348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5F89D6E-202F-4679-BAEC-69AD87927B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75331" y="-1"/>
            <a:ext cx="8816669" cy="6858000"/>
          </a:xfrm>
          <a:prstGeom prst="rect">
            <a:avLst/>
          </a:prstGeom>
        </p:spPr>
      </p:pic>
      <p:pic>
        <p:nvPicPr>
          <p:cNvPr id="25" name="Picture 24">
            <a:extLst>
              <a:ext uri="{FF2B5EF4-FFF2-40B4-BE49-F238E27FC236}">
                <a16:creationId xmlns:a16="http://schemas.microsoft.com/office/drawing/2014/main" id="{1FA5CB1E-3A28-4149-B3EB-1E41353E19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6" y="0"/>
            <a:ext cx="12208022" cy="6868800"/>
          </a:xfrm>
          <a:prstGeom prst="rect">
            <a:avLst/>
          </a:prstGeom>
        </p:spPr>
      </p:pic>
      <p:sp>
        <p:nvSpPr>
          <p:cNvPr id="2" name="Title 1">
            <a:extLst>
              <a:ext uri="{FF2B5EF4-FFF2-40B4-BE49-F238E27FC236}">
                <a16:creationId xmlns:a16="http://schemas.microsoft.com/office/drawing/2014/main" id="{EB70409C-05CD-4831-8C9B-CABF9A2681BE}"/>
              </a:ext>
            </a:extLst>
          </p:cNvPr>
          <p:cNvSpPr>
            <a:spLocks noGrp="1"/>
          </p:cNvSpPr>
          <p:nvPr>
            <p:ph type="ctrTitle" hasCustomPrompt="1"/>
          </p:nvPr>
        </p:nvSpPr>
        <p:spPr>
          <a:xfrm>
            <a:off x="576000" y="2102400"/>
            <a:ext cx="5469160" cy="2894523"/>
          </a:xfrm>
        </p:spPr>
        <p:txBody>
          <a:bodyPr anchor="b">
            <a:normAutofit/>
          </a:bodyPr>
          <a:lstStyle>
            <a:lvl1pPr algn="l">
              <a:lnSpc>
                <a:spcPct val="80000"/>
              </a:lnSpc>
              <a:defRPr sz="5000" b="0"/>
            </a:lvl1pPr>
          </a:lstStyle>
          <a:p>
            <a:r>
              <a:rPr lang="en-US" dirty="0"/>
              <a:t>CLICK TO EDIT </a:t>
            </a:r>
            <a:br>
              <a:rPr lang="en-US" dirty="0"/>
            </a:br>
            <a:r>
              <a:rPr lang="en-US" dirty="0"/>
              <a:t>MASTER TITLE STYLE</a:t>
            </a:r>
            <a:endParaRPr lang="et-EE" dirty="0"/>
          </a:p>
        </p:txBody>
      </p:sp>
      <p:sp>
        <p:nvSpPr>
          <p:cNvPr id="3" name="Subtitle 2">
            <a:extLst>
              <a:ext uri="{FF2B5EF4-FFF2-40B4-BE49-F238E27FC236}">
                <a16:creationId xmlns:a16="http://schemas.microsoft.com/office/drawing/2014/main" id="{8BFC13DE-560E-4E5D-BACF-DC77D7F886E2}"/>
              </a:ext>
            </a:extLst>
          </p:cNvPr>
          <p:cNvSpPr>
            <a:spLocks noGrp="1"/>
          </p:cNvSpPr>
          <p:nvPr>
            <p:ph type="subTitle" idx="1"/>
          </p:nvPr>
        </p:nvSpPr>
        <p:spPr>
          <a:xfrm>
            <a:off x="619125" y="5495925"/>
            <a:ext cx="4200525" cy="828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pic>
        <p:nvPicPr>
          <p:cNvPr id="8" name="Picture 7">
            <a:extLst>
              <a:ext uri="{FF2B5EF4-FFF2-40B4-BE49-F238E27FC236}">
                <a16:creationId xmlns:a16="http://schemas.microsoft.com/office/drawing/2014/main" id="{3C34C495-2608-4D32-A39C-147A1C1F1C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7765" y="440680"/>
            <a:ext cx="2664001" cy="1476000"/>
          </a:xfrm>
          <a:prstGeom prst="rect">
            <a:avLst/>
          </a:prstGeom>
        </p:spPr>
      </p:pic>
      <p:cxnSp>
        <p:nvCxnSpPr>
          <p:cNvPr id="12" name="Straight Connector 11">
            <a:extLst>
              <a:ext uri="{FF2B5EF4-FFF2-40B4-BE49-F238E27FC236}">
                <a16:creationId xmlns:a16="http://schemas.microsoft.com/office/drawing/2014/main" id="{57249A1F-C7A0-46A9-8C59-CC1D68C4BA9F}"/>
              </a:ext>
            </a:extLst>
          </p:cNvPr>
          <p:cNvCxnSpPr>
            <a:cxnSpLocks/>
          </p:cNvCxnSpPr>
          <p:nvPr userDrawn="1"/>
        </p:nvCxnSpPr>
        <p:spPr>
          <a:xfrm>
            <a:off x="714375" y="5314950"/>
            <a:ext cx="410527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30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6ACC-DF52-4D7D-8EEE-A0A7A90B9D97}"/>
              </a:ext>
            </a:extLst>
          </p:cNvPr>
          <p:cNvSpPr>
            <a:spLocks noGrp="1"/>
          </p:cNvSpPr>
          <p:nvPr>
            <p:ph type="title" hasCustomPrompt="1"/>
          </p:nvPr>
        </p:nvSpPr>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D3199870-5DD8-4590-B076-AFEA34680FE6}"/>
              </a:ext>
            </a:extLst>
          </p:cNvPr>
          <p:cNvSpPr>
            <a:spLocks noGrp="1"/>
          </p:cNvSpPr>
          <p:nvPr>
            <p:ph idx="1"/>
          </p:nvPr>
        </p:nvSpPr>
        <p:spPr/>
        <p:txBody>
          <a:bodyPr numCol="2" spcCol="72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pic>
        <p:nvPicPr>
          <p:cNvPr id="8" name="Picture 7">
            <a:extLst>
              <a:ext uri="{FF2B5EF4-FFF2-40B4-BE49-F238E27FC236}">
                <a16:creationId xmlns:a16="http://schemas.microsoft.com/office/drawing/2014/main" id="{916C83B7-F2C0-4975-A435-D54D879112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6203" y="247178"/>
            <a:ext cx="972000" cy="976764"/>
          </a:xfrm>
          <a:prstGeom prst="rect">
            <a:avLst/>
          </a:prstGeom>
        </p:spPr>
      </p:pic>
    </p:spTree>
    <p:extLst>
      <p:ext uri="{BB962C8B-B14F-4D97-AF65-F5344CB8AC3E}">
        <p14:creationId xmlns:p14="http://schemas.microsoft.com/office/powerpoint/2010/main" val="183311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E24BA-D39D-4B30-BC3A-9D5E86489A27}"/>
              </a:ext>
            </a:extLst>
          </p:cNvPr>
          <p:cNvSpPr>
            <a:spLocks noGrp="1"/>
          </p:cNvSpPr>
          <p:nvPr>
            <p:ph type="pic" sz="quarter" idx="10"/>
          </p:nvPr>
        </p:nvSpPr>
        <p:spPr>
          <a:xfrm>
            <a:off x="8220075" y="0"/>
            <a:ext cx="3971925" cy="6858000"/>
          </a:xfrm>
          <a:noFill/>
        </p:spPr>
        <p:txBody>
          <a:bodyPr/>
          <a:lstStyle/>
          <a:p>
            <a:endParaRPr lang="et-EE"/>
          </a:p>
        </p:txBody>
      </p:sp>
      <p:sp>
        <p:nvSpPr>
          <p:cNvPr id="10" name="Picture Placeholder 9">
            <a:extLst>
              <a:ext uri="{FF2B5EF4-FFF2-40B4-BE49-F238E27FC236}">
                <a16:creationId xmlns:a16="http://schemas.microsoft.com/office/drawing/2014/main" id="{E65D8B81-A17F-4795-9DE7-BB7434F6A339}"/>
              </a:ext>
            </a:extLst>
          </p:cNvPr>
          <p:cNvSpPr>
            <a:spLocks noGrp="1"/>
          </p:cNvSpPr>
          <p:nvPr>
            <p:ph type="pic" sz="quarter" idx="11" hasCustomPrompt="1"/>
          </p:nvPr>
        </p:nvSpPr>
        <p:spPr>
          <a:xfrm>
            <a:off x="11088835" y="249355"/>
            <a:ext cx="976764" cy="97676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dirty="0"/>
              <a:t> </a:t>
            </a:r>
            <a:endParaRPr lang="et-EE" dirty="0"/>
          </a:p>
        </p:txBody>
      </p:sp>
      <p:sp>
        <p:nvSpPr>
          <p:cNvPr id="2" name="Title 1">
            <a:extLst>
              <a:ext uri="{FF2B5EF4-FFF2-40B4-BE49-F238E27FC236}">
                <a16:creationId xmlns:a16="http://schemas.microsoft.com/office/drawing/2014/main" id="{11DCC676-86E8-4672-A035-8FAC3656CAD4}"/>
              </a:ext>
            </a:extLst>
          </p:cNvPr>
          <p:cNvSpPr>
            <a:spLocks noGrp="1"/>
          </p:cNvSpPr>
          <p:nvPr>
            <p:ph type="title" hasCustomPrompt="1"/>
          </p:nvPr>
        </p:nvSpPr>
        <p:spPr>
          <a:xfrm>
            <a:off x="266400" y="302400"/>
            <a:ext cx="7001174" cy="1020054"/>
          </a:xfrm>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7EACABB0-960A-4AC9-86E5-128F74BD5595}"/>
              </a:ext>
            </a:extLst>
          </p:cNvPr>
          <p:cNvSpPr>
            <a:spLocks noGrp="1"/>
          </p:cNvSpPr>
          <p:nvPr>
            <p:ph sz="half" idx="1"/>
          </p:nvPr>
        </p:nvSpPr>
        <p:spPr>
          <a:xfrm>
            <a:off x="838199" y="1825625"/>
            <a:ext cx="64293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76950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C676-86E8-4672-A035-8FAC3656CAD4}"/>
              </a:ext>
            </a:extLst>
          </p:cNvPr>
          <p:cNvSpPr>
            <a:spLocks noGrp="1"/>
          </p:cNvSpPr>
          <p:nvPr>
            <p:ph type="title" hasCustomPrompt="1"/>
          </p:nvPr>
        </p:nvSpPr>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7EACABB0-960A-4AC9-86E5-128F74BD559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a:extLst>
              <a:ext uri="{FF2B5EF4-FFF2-40B4-BE49-F238E27FC236}">
                <a16:creationId xmlns:a16="http://schemas.microsoft.com/office/drawing/2014/main" id="{545FD890-9A92-46B2-903B-2DEF32533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pic>
        <p:nvPicPr>
          <p:cNvPr id="8" name="Picture 7">
            <a:extLst>
              <a:ext uri="{FF2B5EF4-FFF2-40B4-BE49-F238E27FC236}">
                <a16:creationId xmlns:a16="http://schemas.microsoft.com/office/drawing/2014/main" id="{2E1481A0-B840-4295-BB68-962B7A66C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6203" y="247178"/>
            <a:ext cx="972000" cy="976764"/>
          </a:xfrm>
          <a:prstGeom prst="rect">
            <a:avLst/>
          </a:prstGeom>
        </p:spPr>
      </p:pic>
    </p:spTree>
    <p:extLst>
      <p:ext uri="{BB962C8B-B14F-4D97-AF65-F5344CB8AC3E}">
        <p14:creationId xmlns:p14="http://schemas.microsoft.com/office/powerpoint/2010/main" val="276713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DAB8-F80B-461A-B5C4-DA83D0A36A26}"/>
              </a:ext>
            </a:extLst>
          </p:cNvPr>
          <p:cNvSpPr>
            <a:spLocks noGrp="1"/>
          </p:cNvSpPr>
          <p:nvPr>
            <p:ph type="title" hasCustomPrompt="1"/>
          </p:nvPr>
        </p:nvSpPr>
        <p:spPr/>
        <p:txBody>
          <a:bodyPr/>
          <a:lstStyle/>
          <a:p>
            <a:r>
              <a:rPr lang="en-US" dirty="0"/>
              <a:t>CLICK TO EDIT MASTER TITLE STYLE</a:t>
            </a:r>
            <a:endParaRPr lang="et-EE" dirty="0"/>
          </a:p>
        </p:txBody>
      </p:sp>
    </p:spTree>
    <p:extLst>
      <p:ext uri="{BB962C8B-B14F-4D97-AF65-F5344CB8AC3E}">
        <p14:creationId xmlns:p14="http://schemas.microsoft.com/office/powerpoint/2010/main" val="173487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ark Backgroun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CBB21-C8B2-4BEC-B32A-323F3FA975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896" t="22139" r="18632" b="21528"/>
          <a:stretch/>
        </p:blipFill>
        <p:spPr>
          <a:xfrm>
            <a:off x="5381694" y="0"/>
            <a:ext cx="6810306" cy="6854280"/>
          </a:xfrm>
          <a:prstGeom prst="rect">
            <a:avLst/>
          </a:prstGeom>
        </p:spPr>
      </p:pic>
      <p:sp>
        <p:nvSpPr>
          <p:cNvPr id="2" name="Title 1">
            <a:extLst>
              <a:ext uri="{FF2B5EF4-FFF2-40B4-BE49-F238E27FC236}">
                <a16:creationId xmlns:a16="http://schemas.microsoft.com/office/drawing/2014/main" id="{35196ACC-DF52-4D7D-8EEE-A0A7A90B9D9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D3199870-5DD8-4590-B076-AFEA34680FE6}"/>
              </a:ext>
            </a:extLst>
          </p:cNvPr>
          <p:cNvSpPr>
            <a:spLocks noGrp="1"/>
          </p:cNvSpPr>
          <p:nvPr>
            <p:ph idx="1"/>
          </p:nvPr>
        </p:nvSpPr>
        <p:spPr/>
        <p:txBody>
          <a:bodyPr numCol="1" spcCol="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189508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66FC700E-0CE5-4D11-9162-7CC98091807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2475" y="702298"/>
            <a:ext cx="2047875" cy="592467"/>
          </a:xfrm>
          <a:prstGeom prst="rect">
            <a:avLst/>
          </a:prstGeom>
        </p:spPr>
      </p:pic>
      <p:pic>
        <p:nvPicPr>
          <p:cNvPr id="16" name="Picture 15">
            <a:extLst>
              <a:ext uri="{FF2B5EF4-FFF2-40B4-BE49-F238E27FC236}">
                <a16:creationId xmlns:a16="http://schemas.microsoft.com/office/drawing/2014/main" id="{A83D5A43-E464-4B1D-AF25-B88AF4C8C9C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8409" t="5888" r="18729" b="10480"/>
          <a:stretch/>
        </p:blipFill>
        <p:spPr>
          <a:xfrm>
            <a:off x="5705475" y="-1"/>
            <a:ext cx="6486525" cy="6856105"/>
          </a:xfrm>
          <a:prstGeom prst="rect">
            <a:avLst/>
          </a:prstGeom>
        </p:spPr>
      </p:pic>
      <p:sp>
        <p:nvSpPr>
          <p:cNvPr id="2" name="Title 1">
            <a:extLst>
              <a:ext uri="{FF2B5EF4-FFF2-40B4-BE49-F238E27FC236}">
                <a16:creationId xmlns:a16="http://schemas.microsoft.com/office/drawing/2014/main" id="{C944DF1D-9AD6-4399-B10A-44D150AD9F77}"/>
              </a:ext>
            </a:extLst>
          </p:cNvPr>
          <p:cNvSpPr>
            <a:spLocks noGrp="1"/>
          </p:cNvSpPr>
          <p:nvPr>
            <p:ph type="title" hasCustomPrompt="1"/>
          </p:nvPr>
        </p:nvSpPr>
        <p:spPr>
          <a:xfrm>
            <a:off x="576000" y="1962151"/>
            <a:ext cx="7721600" cy="2969418"/>
          </a:xfrm>
        </p:spPr>
        <p:txBody>
          <a:bodyPr anchor="b">
            <a:normAutofit/>
          </a:bodyPr>
          <a:lstStyle>
            <a:lvl1pPr>
              <a:lnSpc>
                <a:spcPct val="80000"/>
              </a:lnSpc>
              <a:defRPr sz="6000" b="0">
                <a:solidFill>
                  <a:schemeClr val="bg1"/>
                </a:solidFill>
              </a:defRPr>
            </a:lvl1pPr>
          </a:lstStyle>
          <a:p>
            <a:r>
              <a:rPr lang="en-US" dirty="0"/>
              <a:t>CLICK TO EDIT MASTER TITLE STYLE</a:t>
            </a:r>
            <a:endParaRPr lang="et-EE" dirty="0"/>
          </a:p>
        </p:txBody>
      </p:sp>
      <p:cxnSp>
        <p:nvCxnSpPr>
          <p:cNvPr id="12" name="Straight Connector 11">
            <a:extLst>
              <a:ext uri="{FF2B5EF4-FFF2-40B4-BE49-F238E27FC236}">
                <a16:creationId xmlns:a16="http://schemas.microsoft.com/office/drawing/2014/main" id="{F0F6E9BE-6E6E-4704-AA6F-BFC5D7E11907}"/>
              </a:ext>
            </a:extLst>
          </p:cNvPr>
          <p:cNvCxnSpPr>
            <a:cxnSpLocks/>
          </p:cNvCxnSpPr>
          <p:nvPr userDrawn="1"/>
        </p:nvCxnSpPr>
        <p:spPr>
          <a:xfrm>
            <a:off x="714375" y="5181600"/>
            <a:ext cx="4105275"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791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020B7-2883-42BA-A435-69E924080D6B}"/>
              </a:ext>
            </a:extLst>
          </p:cNvPr>
          <p:cNvSpPr>
            <a:spLocks noGrp="1"/>
          </p:cNvSpPr>
          <p:nvPr>
            <p:ph type="title"/>
          </p:nvPr>
        </p:nvSpPr>
        <p:spPr>
          <a:xfrm>
            <a:off x="266400" y="302400"/>
            <a:ext cx="9645712" cy="1020054"/>
          </a:xfrm>
          <a:prstGeom prst="rect">
            <a:avLst/>
          </a:prstGeom>
        </p:spPr>
        <p:txBody>
          <a:bodyPr vert="horz" lIns="91440" tIns="45720" rIns="91440" bIns="45720" rtlCol="0" anchor="t">
            <a:normAutofit/>
          </a:body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098150F1-78A7-45E6-9C69-2F3E9B6E2E0A}"/>
              </a:ext>
            </a:extLst>
          </p:cNvPr>
          <p:cNvSpPr>
            <a:spLocks noGrp="1"/>
          </p:cNvSpPr>
          <p:nvPr>
            <p:ph type="body" idx="1"/>
          </p:nvPr>
        </p:nvSpPr>
        <p:spPr>
          <a:xfrm>
            <a:off x="1080001" y="1598400"/>
            <a:ext cx="10032000" cy="43356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696784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4" r:id="rId5"/>
    <p:sldLayoutId id="2147483658" r:id="rId6"/>
    <p:sldLayoutId id="2147483651" r:id="rId7"/>
    <p:sldLayoutId id="2147483655" r:id="rId8"/>
  </p:sldLayoutIdLst>
  <p:txStyles>
    <p:titleStyle>
      <a:lvl1pPr algn="l" defTabSz="914400" rtl="0" eaLnBrk="1" latinLnBrk="0" hangingPunct="1">
        <a:lnSpc>
          <a:spcPct val="100000"/>
        </a:lnSpc>
        <a:spcBef>
          <a:spcPct val="0"/>
        </a:spcBef>
        <a:buNone/>
        <a:defRPr sz="20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95350"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162050"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8275"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08FE-E55C-4A54-ACAA-13426AFDBDAD}"/>
              </a:ext>
            </a:extLst>
          </p:cNvPr>
          <p:cNvSpPr>
            <a:spLocks noGrp="1"/>
          </p:cNvSpPr>
          <p:nvPr>
            <p:ph type="ctrTitle"/>
          </p:nvPr>
        </p:nvSpPr>
        <p:spPr>
          <a:xfrm>
            <a:off x="576000" y="2102400"/>
            <a:ext cx="5469160" cy="2894523"/>
          </a:xfrm>
        </p:spPr>
        <p:txBody>
          <a:bodyPr/>
          <a:lstStyle/>
          <a:p>
            <a:r>
              <a:rPr lang="et-EE" dirty="0"/>
              <a:t>Statistika Eesti metsast ja tööstusest 2022</a:t>
            </a:r>
          </a:p>
        </p:txBody>
      </p:sp>
    </p:spTree>
    <p:extLst>
      <p:ext uri="{BB962C8B-B14F-4D97-AF65-F5344CB8AC3E}">
        <p14:creationId xmlns:p14="http://schemas.microsoft.com/office/powerpoint/2010/main" val="169036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3">
            <a:extLst>
              <a:ext uri="{FF2B5EF4-FFF2-40B4-BE49-F238E27FC236}">
                <a16:creationId xmlns:a16="http://schemas.microsoft.com/office/drawing/2014/main" id="{7D40CC6E-2557-4512-9AC2-EDDC3BE39975}"/>
              </a:ext>
            </a:extLst>
          </p:cNvPr>
          <p:cNvGraphicFramePr>
            <a:graphicFrameLocks/>
          </p:cNvGraphicFramePr>
          <p:nvPr>
            <p:extLst>
              <p:ext uri="{D42A27DB-BD31-4B8C-83A1-F6EECF244321}">
                <p14:modId xmlns:p14="http://schemas.microsoft.com/office/powerpoint/2010/main" val="1729528044"/>
              </p:ext>
            </p:extLst>
          </p:nvPr>
        </p:nvGraphicFramePr>
        <p:xfrm>
          <a:off x="8839200" y="2377513"/>
          <a:ext cx="3157019" cy="322611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lt 5">
            <a:extLst>
              <a:ext uri="{FF2B5EF4-FFF2-40B4-BE49-F238E27FC236}">
                <a16:creationId xmlns:a16="http://schemas.microsoft.com/office/drawing/2014/main" id="{601C64D3-3D3D-F527-E728-48D4467AF6B1}"/>
              </a:ext>
            </a:extLst>
          </p:cNvPr>
          <p:cNvPicPr>
            <a:picLocks noChangeAspect="1"/>
          </p:cNvPicPr>
          <p:nvPr/>
        </p:nvPicPr>
        <p:blipFill>
          <a:blip r:embed="rId3"/>
          <a:stretch>
            <a:fillRect/>
          </a:stretch>
        </p:blipFill>
        <p:spPr>
          <a:xfrm>
            <a:off x="5404340" y="342895"/>
            <a:ext cx="3771915" cy="4739459"/>
          </a:xfrm>
          <a:prstGeom prst="rect">
            <a:avLst/>
          </a:prstGeom>
        </p:spPr>
      </p:pic>
      <p:sp>
        <p:nvSpPr>
          <p:cNvPr id="7" name="TextBox 6">
            <a:extLst>
              <a:ext uri="{FF2B5EF4-FFF2-40B4-BE49-F238E27FC236}">
                <a16:creationId xmlns:a16="http://schemas.microsoft.com/office/drawing/2014/main" id="{E1ADB8AD-2E0C-52B0-379E-78A7B192E3A4}"/>
              </a:ext>
            </a:extLst>
          </p:cNvPr>
          <p:cNvSpPr txBox="1"/>
          <p:nvPr/>
        </p:nvSpPr>
        <p:spPr>
          <a:xfrm>
            <a:off x="1375508" y="6287649"/>
            <a:ext cx="3055645" cy="369332"/>
          </a:xfrm>
          <a:prstGeom prst="rect">
            <a:avLst/>
          </a:prstGeom>
          <a:noFill/>
        </p:spPr>
        <p:txBody>
          <a:bodyPr wrap="none" rtlCol="0">
            <a:spAutoFit/>
          </a:bodyPr>
          <a:lstStyle/>
          <a:p>
            <a:r>
              <a:rPr lang="et-EE" dirty="0"/>
              <a:t>Allikas: Statistikaamet, 2022</a:t>
            </a:r>
          </a:p>
        </p:txBody>
      </p:sp>
      <p:pic>
        <p:nvPicPr>
          <p:cNvPr id="11" name="Sisu kohatäide 10">
            <a:extLst>
              <a:ext uri="{FF2B5EF4-FFF2-40B4-BE49-F238E27FC236}">
                <a16:creationId xmlns:a16="http://schemas.microsoft.com/office/drawing/2014/main" id="{DF4349E2-8BD8-979F-5A3E-8FC9861265D2}"/>
              </a:ext>
            </a:extLst>
          </p:cNvPr>
          <p:cNvPicPr>
            <a:picLocks noGrp="1" noChangeAspect="1"/>
          </p:cNvPicPr>
          <p:nvPr>
            <p:ph idx="1"/>
          </p:nvPr>
        </p:nvPicPr>
        <p:blipFill>
          <a:blip r:embed="rId4"/>
          <a:stretch>
            <a:fillRect/>
          </a:stretch>
        </p:blipFill>
        <p:spPr>
          <a:xfrm>
            <a:off x="1081582" y="557699"/>
            <a:ext cx="4166908" cy="5045932"/>
          </a:xfrm>
          <a:prstGeom prst="rect">
            <a:avLst/>
          </a:prstGeom>
        </p:spPr>
      </p:pic>
    </p:spTree>
    <p:extLst>
      <p:ext uri="{BB962C8B-B14F-4D97-AF65-F5344CB8AC3E}">
        <p14:creationId xmlns:p14="http://schemas.microsoft.com/office/powerpoint/2010/main" val="169318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4892D468-5144-62CB-DFC9-46C25277D786}"/>
              </a:ext>
            </a:extLst>
          </p:cNvPr>
          <p:cNvPicPr>
            <a:picLocks noGrp="1" noChangeAspect="1"/>
          </p:cNvPicPr>
          <p:nvPr>
            <p:ph idx="1"/>
          </p:nvPr>
        </p:nvPicPr>
        <p:blipFill>
          <a:blip r:embed="rId2"/>
          <a:stretch>
            <a:fillRect/>
          </a:stretch>
        </p:blipFill>
        <p:spPr>
          <a:xfrm>
            <a:off x="572068" y="300399"/>
            <a:ext cx="6009816" cy="5762197"/>
          </a:xfrm>
          <a:prstGeom prst="rect">
            <a:avLst/>
          </a:prstGeom>
        </p:spPr>
      </p:pic>
      <p:sp>
        <p:nvSpPr>
          <p:cNvPr id="6" name="TextBox 5">
            <a:extLst>
              <a:ext uri="{FF2B5EF4-FFF2-40B4-BE49-F238E27FC236}">
                <a16:creationId xmlns:a16="http://schemas.microsoft.com/office/drawing/2014/main" id="{587ED407-72F1-2A8F-F55B-2A13E8FAB991}"/>
              </a:ext>
            </a:extLst>
          </p:cNvPr>
          <p:cNvSpPr txBox="1"/>
          <p:nvPr/>
        </p:nvSpPr>
        <p:spPr>
          <a:xfrm>
            <a:off x="1375508" y="6287649"/>
            <a:ext cx="3055645" cy="369332"/>
          </a:xfrm>
          <a:prstGeom prst="rect">
            <a:avLst/>
          </a:prstGeom>
          <a:noFill/>
        </p:spPr>
        <p:txBody>
          <a:bodyPr wrap="none" rtlCol="0">
            <a:spAutoFit/>
          </a:bodyPr>
          <a:lstStyle/>
          <a:p>
            <a:r>
              <a:rPr lang="et-EE" dirty="0"/>
              <a:t>Allikas: Statistikaamet, 2022</a:t>
            </a:r>
          </a:p>
        </p:txBody>
      </p:sp>
      <p:sp>
        <p:nvSpPr>
          <p:cNvPr id="7" name="Oval 4">
            <a:extLst>
              <a:ext uri="{FF2B5EF4-FFF2-40B4-BE49-F238E27FC236}">
                <a16:creationId xmlns:a16="http://schemas.microsoft.com/office/drawing/2014/main" id="{562013CF-5E85-862D-C2B4-41015376E11B}"/>
              </a:ext>
            </a:extLst>
          </p:cNvPr>
          <p:cNvSpPr/>
          <p:nvPr/>
        </p:nvSpPr>
        <p:spPr>
          <a:xfrm>
            <a:off x="4373445" y="3248335"/>
            <a:ext cx="2082800" cy="2006600"/>
          </a:xfrm>
          <a:prstGeom prst="ellipse">
            <a:avLst/>
          </a:prstGeom>
          <a:solidFill>
            <a:srgbClr val="F2E86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t-EE" b="1" dirty="0">
                <a:solidFill>
                  <a:schemeClr val="tx1"/>
                </a:solidFill>
              </a:rPr>
              <a:t>Kogueksport 3,07 miljardit €</a:t>
            </a:r>
            <a:endParaRPr lang="en-US" b="1" dirty="0">
              <a:solidFill>
                <a:schemeClr val="tx1"/>
              </a:solidFill>
            </a:endParaRPr>
          </a:p>
        </p:txBody>
      </p:sp>
      <p:pic>
        <p:nvPicPr>
          <p:cNvPr id="9" name="Pilt 8">
            <a:extLst>
              <a:ext uri="{FF2B5EF4-FFF2-40B4-BE49-F238E27FC236}">
                <a16:creationId xmlns:a16="http://schemas.microsoft.com/office/drawing/2014/main" id="{E833D0A9-2CBD-9164-AEB1-F91C7ADAFDB1}"/>
              </a:ext>
            </a:extLst>
          </p:cNvPr>
          <p:cNvPicPr>
            <a:picLocks noChangeAspect="1"/>
          </p:cNvPicPr>
          <p:nvPr/>
        </p:nvPicPr>
        <p:blipFill>
          <a:blip r:embed="rId3"/>
          <a:stretch>
            <a:fillRect/>
          </a:stretch>
        </p:blipFill>
        <p:spPr>
          <a:xfrm>
            <a:off x="7044283" y="1075740"/>
            <a:ext cx="4454609" cy="4857286"/>
          </a:xfrm>
          <a:prstGeom prst="rect">
            <a:avLst/>
          </a:prstGeom>
        </p:spPr>
      </p:pic>
    </p:spTree>
    <p:extLst>
      <p:ext uri="{BB962C8B-B14F-4D97-AF65-F5344CB8AC3E}">
        <p14:creationId xmlns:p14="http://schemas.microsoft.com/office/powerpoint/2010/main" val="144056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BD51A3-FF71-9C02-4204-D486EF99BD61}"/>
              </a:ext>
            </a:extLst>
          </p:cNvPr>
          <p:cNvSpPr txBox="1"/>
          <p:nvPr/>
        </p:nvSpPr>
        <p:spPr>
          <a:xfrm>
            <a:off x="1375508" y="6287649"/>
            <a:ext cx="3055645" cy="369332"/>
          </a:xfrm>
          <a:prstGeom prst="rect">
            <a:avLst/>
          </a:prstGeom>
          <a:noFill/>
        </p:spPr>
        <p:txBody>
          <a:bodyPr wrap="none" rtlCol="0">
            <a:spAutoFit/>
          </a:bodyPr>
          <a:lstStyle/>
          <a:p>
            <a:r>
              <a:rPr lang="et-EE" dirty="0"/>
              <a:t>Allikas: Statistikaamet, 2022</a:t>
            </a:r>
          </a:p>
        </p:txBody>
      </p:sp>
      <p:pic>
        <p:nvPicPr>
          <p:cNvPr id="4" name="Sisu kohatäide 3">
            <a:extLst>
              <a:ext uri="{FF2B5EF4-FFF2-40B4-BE49-F238E27FC236}">
                <a16:creationId xmlns:a16="http://schemas.microsoft.com/office/drawing/2014/main" id="{9A525242-47C5-FEE2-B810-F62B42B1BC13}"/>
              </a:ext>
            </a:extLst>
          </p:cNvPr>
          <p:cNvPicPr>
            <a:picLocks noGrp="1" noChangeAspect="1"/>
          </p:cNvPicPr>
          <p:nvPr>
            <p:ph idx="1"/>
          </p:nvPr>
        </p:nvPicPr>
        <p:blipFill>
          <a:blip r:embed="rId2"/>
          <a:stretch>
            <a:fillRect/>
          </a:stretch>
        </p:blipFill>
        <p:spPr>
          <a:xfrm>
            <a:off x="2534714" y="201018"/>
            <a:ext cx="5857724" cy="5864367"/>
          </a:xfrm>
          <a:prstGeom prst="rect">
            <a:avLst/>
          </a:prstGeom>
        </p:spPr>
      </p:pic>
    </p:spTree>
    <p:extLst>
      <p:ext uri="{BB962C8B-B14F-4D97-AF65-F5344CB8AC3E}">
        <p14:creationId xmlns:p14="http://schemas.microsoft.com/office/powerpoint/2010/main" val="323585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E25C82-E835-00F4-84B3-66117A25FACF}"/>
              </a:ext>
            </a:extLst>
          </p:cNvPr>
          <p:cNvSpPr txBox="1"/>
          <p:nvPr/>
        </p:nvSpPr>
        <p:spPr>
          <a:xfrm>
            <a:off x="1273908" y="6173349"/>
            <a:ext cx="3055645" cy="369332"/>
          </a:xfrm>
          <a:prstGeom prst="rect">
            <a:avLst/>
          </a:prstGeom>
          <a:noFill/>
        </p:spPr>
        <p:txBody>
          <a:bodyPr wrap="none" rtlCol="0">
            <a:spAutoFit/>
          </a:bodyPr>
          <a:lstStyle/>
          <a:p>
            <a:r>
              <a:rPr lang="et-EE" dirty="0"/>
              <a:t>Allikas: Statistikaamet, 2022</a:t>
            </a:r>
          </a:p>
        </p:txBody>
      </p:sp>
      <p:pic>
        <p:nvPicPr>
          <p:cNvPr id="6" name="Sisu kohatäide 5">
            <a:extLst>
              <a:ext uri="{FF2B5EF4-FFF2-40B4-BE49-F238E27FC236}">
                <a16:creationId xmlns:a16="http://schemas.microsoft.com/office/drawing/2014/main" id="{102FECAD-7AD0-4D54-1866-AFFAB0D20ECC}"/>
              </a:ext>
            </a:extLst>
          </p:cNvPr>
          <p:cNvPicPr>
            <a:picLocks noGrp="1" noChangeAspect="1"/>
          </p:cNvPicPr>
          <p:nvPr>
            <p:ph idx="1"/>
          </p:nvPr>
        </p:nvPicPr>
        <p:blipFill>
          <a:blip r:embed="rId2"/>
          <a:stretch>
            <a:fillRect/>
          </a:stretch>
        </p:blipFill>
        <p:spPr>
          <a:xfrm>
            <a:off x="1793309" y="747183"/>
            <a:ext cx="8605381" cy="5138165"/>
          </a:xfrm>
          <a:prstGeom prst="rect">
            <a:avLst/>
          </a:prstGeom>
        </p:spPr>
      </p:pic>
    </p:spTree>
    <p:extLst>
      <p:ext uri="{BB962C8B-B14F-4D97-AF65-F5344CB8AC3E}">
        <p14:creationId xmlns:p14="http://schemas.microsoft.com/office/powerpoint/2010/main" val="185979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1BA2F26-34C4-F9B3-ED6A-06B4C6F4709E}"/>
              </a:ext>
            </a:extLst>
          </p:cNvPr>
          <p:cNvSpPr txBox="1"/>
          <p:nvPr/>
        </p:nvSpPr>
        <p:spPr>
          <a:xfrm>
            <a:off x="1273909" y="6173349"/>
            <a:ext cx="3204306" cy="369332"/>
          </a:xfrm>
          <a:prstGeom prst="rect">
            <a:avLst/>
          </a:prstGeom>
          <a:noFill/>
        </p:spPr>
        <p:txBody>
          <a:bodyPr wrap="square" rtlCol="0">
            <a:spAutoFit/>
          </a:bodyPr>
          <a:lstStyle/>
          <a:p>
            <a:r>
              <a:rPr lang="et-EE" dirty="0"/>
              <a:t>Allikas: Statistikaamet, 2021</a:t>
            </a:r>
          </a:p>
        </p:txBody>
      </p:sp>
      <p:pic>
        <p:nvPicPr>
          <p:cNvPr id="6" name="Pilt 5">
            <a:extLst>
              <a:ext uri="{FF2B5EF4-FFF2-40B4-BE49-F238E27FC236}">
                <a16:creationId xmlns:a16="http://schemas.microsoft.com/office/drawing/2014/main" id="{C80CF7B2-2712-0337-E134-4806A81B5A19}"/>
              </a:ext>
            </a:extLst>
          </p:cNvPr>
          <p:cNvPicPr>
            <a:picLocks noChangeAspect="1"/>
          </p:cNvPicPr>
          <p:nvPr/>
        </p:nvPicPr>
        <p:blipFill>
          <a:blip r:embed="rId2"/>
          <a:stretch>
            <a:fillRect/>
          </a:stretch>
        </p:blipFill>
        <p:spPr>
          <a:xfrm>
            <a:off x="232760" y="1130866"/>
            <a:ext cx="7280239" cy="4130066"/>
          </a:xfrm>
          <a:prstGeom prst="rect">
            <a:avLst/>
          </a:prstGeom>
        </p:spPr>
      </p:pic>
      <p:pic>
        <p:nvPicPr>
          <p:cNvPr id="13" name="Sisu kohatäide 12">
            <a:extLst>
              <a:ext uri="{FF2B5EF4-FFF2-40B4-BE49-F238E27FC236}">
                <a16:creationId xmlns:a16="http://schemas.microsoft.com/office/drawing/2014/main" id="{41599230-BC89-8BCE-E13F-46FC020FCE6C}"/>
              </a:ext>
            </a:extLst>
          </p:cNvPr>
          <p:cNvPicPr>
            <a:picLocks noGrp="1" noChangeAspect="1"/>
          </p:cNvPicPr>
          <p:nvPr>
            <p:ph idx="1"/>
          </p:nvPr>
        </p:nvPicPr>
        <p:blipFill>
          <a:blip r:embed="rId3"/>
          <a:stretch>
            <a:fillRect/>
          </a:stretch>
        </p:blipFill>
        <p:spPr>
          <a:xfrm>
            <a:off x="7604237" y="1717883"/>
            <a:ext cx="4437874" cy="4335462"/>
          </a:xfrm>
          <a:prstGeom prst="rect">
            <a:avLst/>
          </a:prstGeom>
        </p:spPr>
      </p:pic>
    </p:spTree>
    <p:extLst>
      <p:ext uri="{BB962C8B-B14F-4D97-AF65-F5344CB8AC3E}">
        <p14:creationId xmlns:p14="http://schemas.microsoft.com/office/powerpoint/2010/main" val="411437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3E954A-D2C2-0752-6CA7-4754257859BD}"/>
              </a:ext>
            </a:extLst>
          </p:cNvPr>
          <p:cNvSpPr txBox="1"/>
          <p:nvPr/>
        </p:nvSpPr>
        <p:spPr>
          <a:xfrm>
            <a:off x="1273909" y="6173349"/>
            <a:ext cx="3204306" cy="369332"/>
          </a:xfrm>
          <a:prstGeom prst="rect">
            <a:avLst/>
          </a:prstGeom>
          <a:noFill/>
        </p:spPr>
        <p:txBody>
          <a:bodyPr wrap="square" rtlCol="0">
            <a:spAutoFit/>
          </a:bodyPr>
          <a:lstStyle/>
          <a:p>
            <a:r>
              <a:rPr lang="et-EE" dirty="0"/>
              <a:t>Allikas: Statistikaamet, 2021</a:t>
            </a:r>
          </a:p>
        </p:txBody>
      </p:sp>
      <p:pic>
        <p:nvPicPr>
          <p:cNvPr id="6" name="Sisu kohatäide 5">
            <a:extLst>
              <a:ext uri="{FF2B5EF4-FFF2-40B4-BE49-F238E27FC236}">
                <a16:creationId xmlns:a16="http://schemas.microsoft.com/office/drawing/2014/main" id="{4C4A2021-9E67-2635-FF54-E8E91D9922DA}"/>
              </a:ext>
            </a:extLst>
          </p:cNvPr>
          <p:cNvPicPr>
            <a:picLocks noGrp="1" noChangeAspect="1"/>
          </p:cNvPicPr>
          <p:nvPr>
            <p:ph idx="1"/>
          </p:nvPr>
        </p:nvPicPr>
        <p:blipFill>
          <a:blip r:embed="rId2"/>
          <a:stretch>
            <a:fillRect/>
          </a:stretch>
        </p:blipFill>
        <p:spPr>
          <a:xfrm>
            <a:off x="1534653" y="818346"/>
            <a:ext cx="9122694" cy="5355003"/>
          </a:xfrm>
          <a:prstGeom prst="rect">
            <a:avLst/>
          </a:prstGeom>
        </p:spPr>
      </p:pic>
    </p:spTree>
    <p:extLst>
      <p:ext uri="{BB962C8B-B14F-4D97-AF65-F5344CB8AC3E}">
        <p14:creationId xmlns:p14="http://schemas.microsoft.com/office/powerpoint/2010/main" val="138142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a:extLst>
              <a:ext uri="{FF2B5EF4-FFF2-40B4-BE49-F238E27FC236}">
                <a16:creationId xmlns:a16="http://schemas.microsoft.com/office/drawing/2014/main" id="{5303AE9E-980A-8352-A305-55F8EC86F07C}"/>
              </a:ext>
            </a:extLst>
          </p:cNvPr>
          <p:cNvPicPr>
            <a:picLocks noGrp="1" noChangeAspect="1"/>
          </p:cNvPicPr>
          <p:nvPr>
            <p:ph idx="1"/>
          </p:nvPr>
        </p:nvPicPr>
        <p:blipFill>
          <a:blip r:embed="rId2"/>
          <a:stretch>
            <a:fillRect/>
          </a:stretch>
        </p:blipFill>
        <p:spPr>
          <a:xfrm>
            <a:off x="721009" y="688933"/>
            <a:ext cx="9600438" cy="5343878"/>
          </a:xfrm>
          <a:prstGeom prst="rect">
            <a:avLst/>
          </a:prstGeom>
        </p:spPr>
      </p:pic>
      <p:sp>
        <p:nvSpPr>
          <p:cNvPr id="5" name="TextBox 4">
            <a:extLst>
              <a:ext uri="{FF2B5EF4-FFF2-40B4-BE49-F238E27FC236}">
                <a16:creationId xmlns:a16="http://schemas.microsoft.com/office/drawing/2014/main" id="{C7DB6921-8EE8-0A31-9D65-65054B958688}"/>
              </a:ext>
            </a:extLst>
          </p:cNvPr>
          <p:cNvSpPr txBox="1"/>
          <p:nvPr/>
        </p:nvSpPr>
        <p:spPr>
          <a:xfrm>
            <a:off x="1273909" y="6173349"/>
            <a:ext cx="3204306" cy="369332"/>
          </a:xfrm>
          <a:prstGeom prst="rect">
            <a:avLst/>
          </a:prstGeom>
          <a:noFill/>
        </p:spPr>
        <p:txBody>
          <a:bodyPr wrap="square" rtlCol="0">
            <a:spAutoFit/>
          </a:bodyPr>
          <a:lstStyle/>
          <a:p>
            <a:r>
              <a:rPr lang="et-EE" dirty="0"/>
              <a:t>Allikas: Statistikaamet, 2021</a:t>
            </a:r>
          </a:p>
        </p:txBody>
      </p:sp>
      <p:sp>
        <p:nvSpPr>
          <p:cNvPr id="6" name="Oval 2">
            <a:extLst>
              <a:ext uri="{FF2B5EF4-FFF2-40B4-BE49-F238E27FC236}">
                <a16:creationId xmlns:a16="http://schemas.microsoft.com/office/drawing/2014/main" id="{9E04925E-805E-EACB-6A28-84AC3F46F26C}"/>
              </a:ext>
            </a:extLst>
          </p:cNvPr>
          <p:cNvSpPr/>
          <p:nvPr/>
        </p:nvSpPr>
        <p:spPr>
          <a:xfrm>
            <a:off x="7105159" y="2696308"/>
            <a:ext cx="2273303" cy="214532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t-EE" dirty="0">
                <a:solidFill>
                  <a:schemeClr val="tx1"/>
                </a:solidFill>
              </a:rPr>
              <a:t>2015-2021 </a:t>
            </a:r>
          </a:p>
          <a:p>
            <a:pPr algn="ctr"/>
            <a:r>
              <a:rPr lang="et-EE" dirty="0">
                <a:solidFill>
                  <a:schemeClr val="tx1"/>
                </a:solidFill>
              </a:rPr>
              <a:t>2,7 miljardit €</a:t>
            </a:r>
            <a:endParaRPr lang="en-US" dirty="0">
              <a:solidFill>
                <a:schemeClr val="tx1"/>
              </a:solidFill>
            </a:endParaRPr>
          </a:p>
        </p:txBody>
      </p:sp>
    </p:spTree>
    <p:extLst>
      <p:ext uri="{BB962C8B-B14F-4D97-AF65-F5344CB8AC3E}">
        <p14:creationId xmlns:p14="http://schemas.microsoft.com/office/powerpoint/2010/main" val="40499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9F0F52E-9C1E-4B89-A9E3-A8450A3526C7}"/>
              </a:ext>
            </a:extLst>
          </p:cNvPr>
          <p:cNvSpPr>
            <a:spLocks noGrp="1"/>
          </p:cNvSpPr>
          <p:nvPr>
            <p:ph type="title"/>
          </p:nvPr>
        </p:nvSpPr>
        <p:spPr>
          <a:xfrm>
            <a:off x="635000" y="640823"/>
            <a:ext cx="3418659" cy="5583148"/>
          </a:xfrm>
        </p:spPr>
        <p:txBody>
          <a:bodyPr anchor="ctr">
            <a:noAutofit/>
          </a:bodyPr>
          <a:lstStyle/>
          <a:p>
            <a:r>
              <a:rPr lang="et-EE" sz="2400" dirty="0">
                <a:solidFill>
                  <a:schemeClr val="tx1"/>
                </a:solidFill>
              </a:rPr>
              <a:t>Eesti on rangelt kaitstavate metsade osakaalult vastavalt </a:t>
            </a:r>
            <a:r>
              <a:rPr lang="et-EE" sz="2400" i="1" dirty="0">
                <a:solidFill>
                  <a:schemeClr val="tx1"/>
                </a:solidFill>
              </a:rPr>
              <a:t>State of </a:t>
            </a:r>
            <a:r>
              <a:rPr lang="et-EE" sz="2400" i="1" dirty="0" err="1">
                <a:solidFill>
                  <a:schemeClr val="tx1"/>
                </a:solidFill>
              </a:rPr>
              <a:t>Europe’s</a:t>
            </a:r>
            <a:r>
              <a:rPr lang="et-EE" sz="2400" i="1" dirty="0">
                <a:solidFill>
                  <a:schemeClr val="tx1"/>
                </a:solidFill>
              </a:rPr>
              <a:t> </a:t>
            </a:r>
            <a:r>
              <a:rPr lang="et-EE" sz="2400" i="1" dirty="0" err="1">
                <a:solidFill>
                  <a:schemeClr val="tx1"/>
                </a:solidFill>
              </a:rPr>
              <a:t>Forests</a:t>
            </a:r>
            <a:r>
              <a:rPr lang="et-EE" sz="2400" i="1" dirty="0">
                <a:solidFill>
                  <a:schemeClr val="tx1"/>
                </a:solidFill>
              </a:rPr>
              <a:t> 2020</a:t>
            </a:r>
            <a:r>
              <a:rPr lang="et-EE" sz="2400" dirty="0">
                <a:solidFill>
                  <a:schemeClr val="tx1"/>
                </a:solidFill>
              </a:rPr>
              <a:t> raportile  koos  Soome, Tšehhi, Rootsi ja Norraga viie kõige suurema </a:t>
            </a:r>
            <a:r>
              <a:rPr lang="et-EE" sz="2400" dirty="0" err="1">
                <a:solidFill>
                  <a:schemeClr val="tx1"/>
                </a:solidFill>
              </a:rPr>
              <a:t>rangerežiimilise</a:t>
            </a:r>
            <a:r>
              <a:rPr lang="et-EE" sz="2400" dirty="0">
                <a:solidFill>
                  <a:schemeClr val="tx1"/>
                </a:solidFill>
              </a:rPr>
              <a:t> kaitse all oleva metsa pindalaga riigi hulgas Euroopas.</a:t>
            </a:r>
            <a:br>
              <a:rPr lang="et-EE" sz="2400" dirty="0">
                <a:solidFill>
                  <a:schemeClr val="tx1"/>
                </a:solidFill>
              </a:rPr>
            </a:br>
            <a:endParaRPr lang="et-EE" sz="2400" dirty="0">
              <a:solidFill>
                <a:schemeClr val="tx1"/>
              </a:solidFill>
            </a:endParaRP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4F5F31-4F24-4917-E986-7A603BFEA484}"/>
              </a:ext>
            </a:extLst>
          </p:cNvPr>
          <p:cNvSpPr txBox="1"/>
          <p:nvPr/>
        </p:nvSpPr>
        <p:spPr>
          <a:xfrm>
            <a:off x="4573341" y="6176963"/>
            <a:ext cx="5656385" cy="369332"/>
          </a:xfrm>
          <a:prstGeom prst="rect">
            <a:avLst/>
          </a:prstGeom>
          <a:noFill/>
        </p:spPr>
        <p:txBody>
          <a:bodyPr wrap="square" rtlCol="0">
            <a:spAutoFit/>
          </a:bodyPr>
          <a:lstStyle/>
          <a:p>
            <a:r>
              <a:rPr lang="et-EE" dirty="0"/>
              <a:t>Allikas: Eesti statistiline metsainventuur SMI, 2022</a:t>
            </a:r>
          </a:p>
        </p:txBody>
      </p:sp>
      <p:pic>
        <p:nvPicPr>
          <p:cNvPr id="5" name="Sisu kohatäide 4">
            <a:extLst>
              <a:ext uri="{FF2B5EF4-FFF2-40B4-BE49-F238E27FC236}">
                <a16:creationId xmlns:a16="http://schemas.microsoft.com/office/drawing/2014/main" id="{1823D4ED-CCFE-7AFC-8983-E30B93BB0039}"/>
              </a:ext>
            </a:extLst>
          </p:cNvPr>
          <p:cNvPicPr>
            <a:picLocks noGrp="1" noChangeAspect="1"/>
          </p:cNvPicPr>
          <p:nvPr>
            <p:ph idx="1"/>
          </p:nvPr>
        </p:nvPicPr>
        <p:blipFill>
          <a:blip r:embed="rId2"/>
          <a:stretch>
            <a:fillRect/>
          </a:stretch>
        </p:blipFill>
        <p:spPr>
          <a:xfrm>
            <a:off x="5321425" y="640822"/>
            <a:ext cx="5638096" cy="5082723"/>
          </a:xfrm>
          <a:prstGeom prst="rect">
            <a:avLst/>
          </a:prstGeom>
        </p:spPr>
      </p:pic>
    </p:spTree>
    <p:extLst>
      <p:ext uri="{BB962C8B-B14F-4D97-AF65-F5344CB8AC3E}">
        <p14:creationId xmlns:p14="http://schemas.microsoft.com/office/powerpoint/2010/main" val="201976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1A2398-2862-CCD0-C931-DE4D4B6D4D77}"/>
              </a:ext>
            </a:extLst>
          </p:cNvPr>
          <p:cNvSpPr txBox="1"/>
          <p:nvPr/>
        </p:nvSpPr>
        <p:spPr>
          <a:xfrm>
            <a:off x="927464" y="6272860"/>
            <a:ext cx="5656385" cy="369332"/>
          </a:xfrm>
          <a:prstGeom prst="rect">
            <a:avLst/>
          </a:prstGeom>
          <a:noFill/>
        </p:spPr>
        <p:txBody>
          <a:bodyPr wrap="square" rtlCol="0">
            <a:spAutoFit/>
          </a:bodyPr>
          <a:lstStyle/>
          <a:p>
            <a:r>
              <a:rPr lang="et-EE" dirty="0"/>
              <a:t>Allikas: Eesti statistiline metsainventuur SMI, 2022</a:t>
            </a:r>
          </a:p>
        </p:txBody>
      </p:sp>
      <p:pic>
        <p:nvPicPr>
          <p:cNvPr id="4" name="Sisu kohatäide 3">
            <a:extLst>
              <a:ext uri="{FF2B5EF4-FFF2-40B4-BE49-F238E27FC236}">
                <a16:creationId xmlns:a16="http://schemas.microsoft.com/office/drawing/2014/main" id="{D0B3979B-7179-BA28-5BC7-9D81B146E6F2}"/>
              </a:ext>
            </a:extLst>
          </p:cNvPr>
          <p:cNvPicPr>
            <a:picLocks noGrp="1" noChangeAspect="1"/>
          </p:cNvPicPr>
          <p:nvPr>
            <p:ph idx="1"/>
          </p:nvPr>
        </p:nvPicPr>
        <p:blipFill>
          <a:blip r:embed="rId2"/>
          <a:stretch>
            <a:fillRect/>
          </a:stretch>
        </p:blipFill>
        <p:spPr>
          <a:xfrm>
            <a:off x="2234181" y="421318"/>
            <a:ext cx="7053733" cy="5801846"/>
          </a:xfrm>
          <a:prstGeom prst="rect">
            <a:avLst/>
          </a:prstGeom>
        </p:spPr>
      </p:pic>
    </p:spTree>
    <p:extLst>
      <p:ext uri="{BB962C8B-B14F-4D97-AF65-F5344CB8AC3E}">
        <p14:creationId xmlns:p14="http://schemas.microsoft.com/office/powerpoint/2010/main" val="370312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4BD073-0A64-4366-1882-F800374855F1}"/>
              </a:ext>
            </a:extLst>
          </p:cNvPr>
          <p:cNvSpPr txBox="1"/>
          <p:nvPr/>
        </p:nvSpPr>
        <p:spPr>
          <a:xfrm>
            <a:off x="1447800" y="6350000"/>
            <a:ext cx="3055645" cy="369332"/>
          </a:xfrm>
          <a:prstGeom prst="rect">
            <a:avLst/>
          </a:prstGeom>
          <a:noFill/>
        </p:spPr>
        <p:txBody>
          <a:bodyPr wrap="none" rtlCol="0">
            <a:spAutoFit/>
          </a:bodyPr>
          <a:lstStyle/>
          <a:p>
            <a:r>
              <a:rPr lang="et-EE" dirty="0"/>
              <a:t>Allikas: Statistikaamet, 2022</a:t>
            </a:r>
          </a:p>
        </p:txBody>
      </p:sp>
      <p:pic>
        <p:nvPicPr>
          <p:cNvPr id="4" name="Sisu kohatäide 3">
            <a:extLst>
              <a:ext uri="{FF2B5EF4-FFF2-40B4-BE49-F238E27FC236}">
                <a16:creationId xmlns:a16="http://schemas.microsoft.com/office/drawing/2014/main" id="{50D53724-FF98-EDFF-EF6C-F22F4863240C}"/>
              </a:ext>
            </a:extLst>
          </p:cNvPr>
          <p:cNvPicPr>
            <a:picLocks noGrp="1" noChangeAspect="1"/>
          </p:cNvPicPr>
          <p:nvPr>
            <p:ph idx="1"/>
          </p:nvPr>
        </p:nvPicPr>
        <p:blipFill>
          <a:blip r:embed="rId2"/>
          <a:stretch>
            <a:fillRect/>
          </a:stretch>
        </p:blipFill>
        <p:spPr>
          <a:xfrm>
            <a:off x="1795352" y="558764"/>
            <a:ext cx="8601296" cy="5740471"/>
          </a:xfrm>
          <a:prstGeom prst="rect">
            <a:avLst/>
          </a:prstGeom>
        </p:spPr>
      </p:pic>
    </p:spTree>
    <p:extLst>
      <p:ext uri="{BB962C8B-B14F-4D97-AF65-F5344CB8AC3E}">
        <p14:creationId xmlns:p14="http://schemas.microsoft.com/office/powerpoint/2010/main" val="338878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14A4D9-6BC3-225E-CC13-8839AA45B591}"/>
              </a:ext>
            </a:extLst>
          </p:cNvPr>
          <p:cNvSpPr txBox="1"/>
          <p:nvPr/>
        </p:nvSpPr>
        <p:spPr>
          <a:xfrm>
            <a:off x="1447800" y="6350000"/>
            <a:ext cx="3055645" cy="369332"/>
          </a:xfrm>
          <a:prstGeom prst="rect">
            <a:avLst/>
          </a:prstGeom>
          <a:noFill/>
        </p:spPr>
        <p:txBody>
          <a:bodyPr wrap="none" rtlCol="0">
            <a:spAutoFit/>
          </a:bodyPr>
          <a:lstStyle/>
          <a:p>
            <a:r>
              <a:rPr lang="et-EE" dirty="0"/>
              <a:t>Allikas: Statistikaamet, 2022</a:t>
            </a:r>
          </a:p>
        </p:txBody>
      </p:sp>
      <p:pic>
        <p:nvPicPr>
          <p:cNvPr id="6" name="Sisu kohatäide 5">
            <a:extLst>
              <a:ext uri="{FF2B5EF4-FFF2-40B4-BE49-F238E27FC236}">
                <a16:creationId xmlns:a16="http://schemas.microsoft.com/office/drawing/2014/main" id="{5DB66356-A35A-CFE5-1EAE-6B4DCFFBB83F}"/>
              </a:ext>
            </a:extLst>
          </p:cNvPr>
          <p:cNvPicPr>
            <a:picLocks noGrp="1" noChangeAspect="1"/>
          </p:cNvPicPr>
          <p:nvPr>
            <p:ph idx="1"/>
          </p:nvPr>
        </p:nvPicPr>
        <p:blipFill>
          <a:blip r:embed="rId2"/>
          <a:stretch>
            <a:fillRect/>
          </a:stretch>
        </p:blipFill>
        <p:spPr>
          <a:xfrm>
            <a:off x="1966587" y="582598"/>
            <a:ext cx="7427934" cy="5726880"/>
          </a:xfrm>
          <a:prstGeom prst="rect">
            <a:avLst/>
          </a:prstGeom>
        </p:spPr>
      </p:pic>
    </p:spTree>
    <p:extLst>
      <p:ext uri="{BB962C8B-B14F-4D97-AF65-F5344CB8AC3E}">
        <p14:creationId xmlns:p14="http://schemas.microsoft.com/office/powerpoint/2010/main" val="111015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3E69AC41-BE4F-53CB-21A1-FBE5DF2DA44A}"/>
              </a:ext>
            </a:extLst>
          </p:cNvPr>
          <p:cNvPicPr>
            <a:picLocks noGrp="1" noChangeAspect="1"/>
          </p:cNvPicPr>
          <p:nvPr>
            <p:ph idx="1"/>
          </p:nvPr>
        </p:nvPicPr>
        <p:blipFill>
          <a:blip r:embed="rId2"/>
          <a:stretch>
            <a:fillRect/>
          </a:stretch>
        </p:blipFill>
        <p:spPr>
          <a:xfrm>
            <a:off x="829305" y="939800"/>
            <a:ext cx="10041895" cy="4555720"/>
          </a:xfrm>
          <a:prstGeom prst="rect">
            <a:avLst/>
          </a:prstGeom>
        </p:spPr>
      </p:pic>
      <p:sp>
        <p:nvSpPr>
          <p:cNvPr id="5" name="TextBox 4">
            <a:extLst>
              <a:ext uri="{FF2B5EF4-FFF2-40B4-BE49-F238E27FC236}">
                <a16:creationId xmlns:a16="http://schemas.microsoft.com/office/drawing/2014/main" id="{D723BF39-DA15-79A0-4BF8-32525C911AD3}"/>
              </a:ext>
            </a:extLst>
          </p:cNvPr>
          <p:cNvSpPr txBox="1"/>
          <p:nvPr/>
        </p:nvSpPr>
        <p:spPr>
          <a:xfrm>
            <a:off x="1422400" y="6159500"/>
            <a:ext cx="2997937" cy="369332"/>
          </a:xfrm>
          <a:prstGeom prst="rect">
            <a:avLst/>
          </a:prstGeom>
          <a:noFill/>
        </p:spPr>
        <p:txBody>
          <a:bodyPr wrap="none" rtlCol="0">
            <a:spAutoFit/>
          </a:bodyPr>
          <a:lstStyle/>
          <a:p>
            <a:r>
              <a:rPr lang="et-EE" dirty="0"/>
              <a:t>Allikas: Statistikaamet, 2021</a:t>
            </a:r>
          </a:p>
        </p:txBody>
      </p:sp>
    </p:spTree>
    <p:extLst>
      <p:ext uri="{BB962C8B-B14F-4D97-AF65-F5344CB8AC3E}">
        <p14:creationId xmlns:p14="http://schemas.microsoft.com/office/powerpoint/2010/main" val="1696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D7E0C0-08BC-2595-DFFC-FC91DC58CA47}"/>
              </a:ext>
            </a:extLst>
          </p:cNvPr>
          <p:cNvSpPr txBox="1"/>
          <p:nvPr/>
        </p:nvSpPr>
        <p:spPr>
          <a:xfrm>
            <a:off x="1422400" y="6159500"/>
            <a:ext cx="4588115" cy="584775"/>
          </a:xfrm>
          <a:prstGeom prst="rect">
            <a:avLst/>
          </a:prstGeom>
          <a:noFill/>
        </p:spPr>
        <p:txBody>
          <a:bodyPr wrap="none" rtlCol="0">
            <a:spAutoFit/>
          </a:bodyPr>
          <a:lstStyle/>
          <a:p>
            <a:r>
              <a:rPr lang="et-EE" dirty="0"/>
              <a:t>Allikas: Statistikaamet, 2022</a:t>
            </a:r>
          </a:p>
          <a:p>
            <a:r>
              <a:rPr lang="fi-FI" sz="1400" dirty="0"/>
              <a:t>* </a:t>
            </a:r>
            <a:r>
              <a:rPr lang="fi-FI" sz="1400" dirty="0" err="1"/>
              <a:t>viimase</a:t>
            </a:r>
            <a:r>
              <a:rPr lang="fi-FI" sz="1400" dirty="0"/>
              <a:t> </a:t>
            </a:r>
            <a:r>
              <a:rPr lang="fi-FI" sz="1400" dirty="0" err="1"/>
              <a:t>aasta</a:t>
            </a:r>
            <a:r>
              <a:rPr lang="fi-FI" sz="1400" dirty="0"/>
              <a:t> </a:t>
            </a:r>
            <a:r>
              <a:rPr lang="fi-FI" sz="1400" dirty="0" err="1"/>
              <a:t>andmed</a:t>
            </a:r>
            <a:r>
              <a:rPr lang="fi-FI" sz="1400" dirty="0"/>
              <a:t> on </a:t>
            </a:r>
            <a:r>
              <a:rPr lang="fi-FI" sz="1400" dirty="0" err="1"/>
              <a:t>korrigeerimata</a:t>
            </a:r>
            <a:r>
              <a:rPr lang="fi-FI" sz="1400" dirty="0"/>
              <a:t> </a:t>
            </a:r>
            <a:r>
              <a:rPr lang="fi-FI" sz="1400" dirty="0" err="1"/>
              <a:t>kiirstatistika</a:t>
            </a:r>
            <a:endParaRPr lang="et-EE" sz="1400" dirty="0"/>
          </a:p>
        </p:txBody>
      </p:sp>
      <p:pic>
        <p:nvPicPr>
          <p:cNvPr id="6" name="Sisu kohatäide 5">
            <a:extLst>
              <a:ext uri="{FF2B5EF4-FFF2-40B4-BE49-F238E27FC236}">
                <a16:creationId xmlns:a16="http://schemas.microsoft.com/office/drawing/2014/main" id="{31F00C70-40E3-2ADF-CA7C-2B6DB1CAA5EC}"/>
              </a:ext>
            </a:extLst>
          </p:cNvPr>
          <p:cNvPicPr>
            <a:picLocks noGrp="1" noChangeAspect="1"/>
          </p:cNvPicPr>
          <p:nvPr>
            <p:ph idx="1"/>
          </p:nvPr>
        </p:nvPicPr>
        <p:blipFill>
          <a:blip r:embed="rId2"/>
          <a:stretch>
            <a:fillRect/>
          </a:stretch>
        </p:blipFill>
        <p:spPr>
          <a:xfrm>
            <a:off x="1014552" y="889349"/>
            <a:ext cx="8954396" cy="5069768"/>
          </a:xfrm>
          <a:prstGeom prst="rect">
            <a:avLst/>
          </a:prstGeom>
        </p:spPr>
      </p:pic>
    </p:spTree>
    <p:extLst>
      <p:ext uri="{BB962C8B-B14F-4D97-AF65-F5344CB8AC3E}">
        <p14:creationId xmlns:p14="http://schemas.microsoft.com/office/powerpoint/2010/main" val="327331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D02AC6-B972-EF93-DED4-9FFC1A1352FF}"/>
              </a:ext>
            </a:extLst>
          </p:cNvPr>
          <p:cNvSpPr txBox="1"/>
          <p:nvPr/>
        </p:nvSpPr>
        <p:spPr>
          <a:xfrm>
            <a:off x="1422400" y="6159500"/>
            <a:ext cx="4588115" cy="584775"/>
          </a:xfrm>
          <a:prstGeom prst="rect">
            <a:avLst/>
          </a:prstGeom>
          <a:noFill/>
        </p:spPr>
        <p:txBody>
          <a:bodyPr wrap="none" rtlCol="0">
            <a:spAutoFit/>
          </a:bodyPr>
          <a:lstStyle/>
          <a:p>
            <a:r>
              <a:rPr lang="et-EE" dirty="0"/>
              <a:t>Allikas: Statistikaamet, 2022</a:t>
            </a:r>
          </a:p>
          <a:p>
            <a:r>
              <a:rPr lang="fi-FI" sz="1400" dirty="0"/>
              <a:t>* </a:t>
            </a:r>
            <a:r>
              <a:rPr lang="fi-FI" sz="1400" dirty="0" err="1"/>
              <a:t>viimase</a:t>
            </a:r>
            <a:r>
              <a:rPr lang="fi-FI" sz="1400" dirty="0"/>
              <a:t> </a:t>
            </a:r>
            <a:r>
              <a:rPr lang="fi-FI" sz="1400" dirty="0" err="1"/>
              <a:t>aasta</a:t>
            </a:r>
            <a:r>
              <a:rPr lang="fi-FI" sz="1400" dirty="0"/>
              <a:t> </a:t>
            </a:r>
            <a:r>
              <a:rPr lang="fi-FI" sz="1400" dirty="0" err="1"/>
              <a:t>andmed</a:t>
            </a:r>
            <a:r>
              <a:rPr lang="fi-FI" sz="1400" dirty="0"/>
              <a:t> on </a:t>
            </a:r>
            <a:r>
              <a:rPr lang="fi-FI" sz="1400" dirty="0" err="1"/>
              <a:t>korrigeerimata</a:t>
            </a:r>
            <a:r>
              <a:rPr lang="fi-FI" sz="1400" dirty="0"/>
              <a:t> </a:t>
            </a:r>
            <a:r>
              <a:rPr lang="fi-FI" sz="1400" dirty="0" err="1"/>
              <a:t>kiirstatistika</a:t>
            </a:r>
            <a:endParaRPr lang="et-EE" sz="1400" dirty="0"/>
          </a:p>
        </p:txBody>
      </p:sp>
      <p:pic>
        <p:nvPicPr>
          <p:cNvPr id="5" name="Sisu kohatäide 4">
            <a:extLst>
              <a:ext uri="{FF2B5EF4-FFF2-40B4-BE49-F238E27FC236}">
                <a16:creationId xmlns:a16="http://schemas.microsoft.com/office/drawing/2014/main" id="{C115941B-9322-428D-4EF8-F6799097D6B9}"/>
              </a:ext>
            </a:extLst>
          </p:cNvPr>
          <p:cNvPicPr>
            <a:picLocks noGrp="1" noChangeAspect="1"/>
          </p:cNvPicPr>
          <p:nvPr>
            <p:ph idx="1"/>
          </p:nvPr>
        </p:nvPicPr>
        <p:blipFill>
          <a:blip r:embed="rId2"/>
          <a:stretch>
            <a:fillRect/>
          </a:stretch>
        </p:blipFill>
        <p:spPr>
          <a:xfrm>
            <a:off x="1422400" y="563671"/>
            <a:ext cx="8857671" cy="5398716"/>
          </a:xfrm>
          <a:prstGeom prst="rect">
            <a:avLst/>
          </a:prstGeom>
        </p:spPr>
      </p:pic>
    </p:spTree>
    <p:extLst>
      <p:ext uri="{BB962C8B-B14F-4D97-AF65-F5344CB8AC3E}">
        <p14:creationId xmlns:p14="http://schemas.microsoft.com/office/powerpoint/2010/main" val="222592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8EB763CB-B0B6-EEB2-E27E-810B8138506C}"/>
              </a:ext>
            </a:extLst>
          </p:cNvPr>
          <p:cNvPicPr>
            <a:picLocks noGrp="1" noChangeAspect="1"/>
          </p:cNvPicPr>
          <p:nvPr>
            <p:ph idx="1"/>
          </p:nvPr>
        </p:nvPicPr>
        <p:blipFill>
          <a:blip r:embed="rId2"/>
          <a:stretch>
            <a:fillRect/>
          </a:stretch>
        </p:blipFill>
        <p:spPr>
          <a:xfrm>
            <a:off x="299276" y="1057300"/>
            <a:ext cx="5542724" cy="4735923"/>
          </a:xfrm>
          <a:prstGeom prst="rect">
            <a:avLst/>
          </a:prstGeom>
        </p:spPr>
      </p:pic>
      <p:pic>
        <p:nvPicPr>
          <p:cNvPr id="5" name="Pilt 4">
            <a:extLst>
              <a:ext uri="{FF2B5EF4-FFF2-40B4-BE49-F238E27FC236}">
                <a16:creationId xmlns:a16="http://schemas.microsoft.com/office/drawing/2014/main" id="{3A18E3D4-0C68-E69D-B6AC-3F173522A52A}"/>
              </a:ext>
            </a:extLst>
          </p:cNvPr>
          <p:cNvPicPr>
            <a:picLocks noChangeAspect="1"/>
          </p:cNvPicPr>
          <p:nvPr/>
        </p:nvPicPr>
        <p:blipFill>
          <a:blip r:embed="rId3"/>
          <a:stretch>
            <a:fillRect/>
          </a:stretch>
        </p:blipFill>
        <p:spPr>
          <a:xfrm>
            <a:off x="5370757" y="1057301"/>
            <a:ext cx="5863009" cy="4743397"/>
          </a:xfrm>
          <a:prstGeom prst="rect">
            <a:avLst/>
          </a:prstGeom>
        </p:spPr>
      </p:pic>
      <p:sp>
        <p:nvSpPr>
          <p:cNvPr id="6" name="TextBox 5">
            <a:extLst>
              <a:ext uri="{FF2B5EF4-FFF2-40B4-BE49-F238E27FC236}">
                <a16:creationId xmlns:a16="http://schemas.microsoft.com/office/drawing/2014/main" id="{371FD61B-C7F9-3155-5400-14C62F1F281F}"/>
              </a:ext>
            </a:extLst>
          </p:cNvPr>
          <p:cNvSpPr txBox="1"/>
          <p:nvPr/>
        </p:nvSpPr>
        <p:spPr>
          <a:xfrm>
            <a:off x="1422400" y="6159500"/>
            <a:ext cx="2997937" cy="369332"/>
          </a:xfrm>
          <a:prstGeom prst="rect">
            <a:avLst/>
          </a:prstGeom>
          <a:noFill/>
        </p:spPr>
        <p:txBody>
          <a:bodyPr wrap="none" rtlCol="0">
            <a:spAutoFit/>
          </a:bodyPr>
          <a:lstStyle/>
          <a:p>
            <a:r>
              <a:rPr lang="et-EE" dirty="0"/>
              <a:t>Allikas: Statistikaamet, 2021</a:t>
            </a:r>
          </a:p>
        </p:txBody>
      </p:sp>
    </p:spTree>
    <p:extLst>
      <p:ext uri="{BB962C8B-B14F-4D97-AF65-F5344CB8AC3E}">
        <p14:creationId xmlns:p14="http://schemas.microsoft.com/office/powerpoint/2010/main" val="2664204143"/>
      </p:ext>
    </p:extLst>
  </p:cSld>
  <p:clrMapOvr>
    <a:masterClrMapping/>
  </p:clrMapOvr>
</p:sld>
</file>

<file path=ppt/theme/theme1.xml><?xml version="1.0" encoding="utf-8"?>
<a:theme xmlns:a="http://schemas.openxmlformats.org/drawingml/2006/main" name="EMPL Theme">
  <a:themeElements>
    <a:clrScheme name="EMPL">
      <a:dk1>
        <a:srgbClr val="032E69"/>
      </a:dk1>
      <a:lt1>
        <a:sysClr val="window" lastClr="FFFFFF"/>
      </a:lt1>
      <a:dk2>
        <a:srgbClr val="000000"/>
      </a:dk2>
      <a:lt2>
        <a:srgbClr val="ECECEC"/>
      </a:lt2>
      <a:accent1>
        <a:srgbClr val="033D8A"/>
      </a:accent1>
      <a:accent2>
        <a:srgbClr val="E37066"/>
      </a:accent2>
      <a:accent3>
        <a:srgbClr val="D0CFCF"/>
      </a:accent3>
      <a:accent4>
        <a:srgbClr val="F2E86D"/>
      </a:accent4>
      <a:accent5>
        <a:srgbClr val="0078B5"/>
      </a:accent5>
      <a:accent6>
        <a:srgbClr val="00B5CF"/>
      </a:accent6>
      <a:hlink>
        <a:srgbClr val="0563C1"/>
      </a:hlink>
      <a:folHlink>
        <a:srgbClr val="954F72"/>
      </a:folHlink>
    </a:clrScheme>
    <a:fontScheme name="EMPL">
      <a:majorFont>
        <a:latin typeface="Karla ExtraLight"/>
        <a:ea typeface=""/>
        <a:cs typeface=""/>
      </a:majorFont>
      <a:minorFont>
        <a:latin typeface="Karla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cdeda0-e133-4c1d-8f02-0d878c8a9772" xsi:nil="true"/>
    <lcf76f155ced4ddcb4097134ff3c332f xmlns="7f6870b3-5c9d-4f43-b96f-7ff6b6bfd8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41F391E5B90B489BD5E86BA5A45FE9" ma:contentTypeVersion="16" ma:contentTypeDescription="Loo uus dokument" ma:contentTypeScope="" ma:versionID="66bec391e5c351bce1b1f9fdcf605cd3">
  <xsd:schema xmlns:xsd="http://www.w3.org/2001/XMLSchema" xmlns:xs="http://www.w3.org/2001/XMLSchema" xmlns:p="http://schemas.microsoft.com/office/2006/metadata/properties" xmlns:ns2="7f6870b3-5c9d-4f43-b96f-7ff6b6bfd84e" xmlns:ns3="dfcdeda0-e133-4c1d-8f02-0d878c8a9772" targetNamespace="http://schemas.microsoft.com/office/2006/metadata/properties" ma:root="true" ma:fieldsID="1fc0e3f01cf506169f2ccf72df948917" ns2:_="" ns3:_="">
    <xsd:import namespace="7f6870b3-5c9d-4f43-b96f-7ff6b6bfd84e"/>
    <xsd:import namespace="dfcdeda0-e133-4c1d-8f02-0d878c8a977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6870b3-5c9d-4f43-b96f-7ff6b6bfd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Pildisildid" ma:readOnly="false" ma:fieldId="{5cf76f15-5ced-4ddc-b409-7134ff3c332f}" ma:taxonomyMulti="true" ma:sspId="cadc1b16-a16a-46de-9088-c732123891b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cdeda0-e133-4c1d-8f02-0d878c8a9772" elementFormDefault="qualified">
    <xsd:import namespace="http://schemas.microsoft.com/office/2006/documentManagement/types"/>
    <xsd:import namespace="http://schemas.microsoft.com/office/infopath/2007/PartnerControls"/>
    <xsd:element name="SharedWithUsers" ma:index="17"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Ühiskasutusse andmise üksikasjad" ma:internalName="SharedWithDetails" ma:readOnly="true">
      <xsd:simpleType>
        <xsd:restriction base="dms:Note">
          <xsd:maxLength value="255"/>
        </xsd:restriction>
      </xsd:simpleType>
    </xsd:element>
    <xsd:element name="TaxCatchAll" ma:index="21" nillable="true" ma:displayName="Taxonomy Catch All Column" ma:hidden="true" ma:list="{cb175f5b-7110-4f63-9b5e-8efc0a19cd89}" ma:internalName="TaxCatchAll" ma:showField="CatchAllData" ma:web="dfcdeda0-e133-4c1d-8f02-0d878c8a97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E1AE94-E0F9-4A13-B9FE-47A130D1AD5F}">
  <ds:schemaRefs>
    <ds:schemaRef ds:uri="http://purl.org/dc/dcmitype/"/>
    <ds:schemaRef ds:uri="http://schemas.microsoft.com/office/2006/metadata/properties"/>
    <ds:schemaRef ds:uri="http://schemas.microsoft.com/office/infopath/2007/PartnerControls"/>
    <ds:schemaRef ds:uri="http://purl.org/dc/elements/1.1/"/>
    <ds:schemaRef ds:uri="7f6870b3-5c9d-4f43-b96f-7ff6b6bfd84e"/>
    <ds:schemaRef ds:uri="dfcdeda0-e133-4c1d-8f02-0d878c8a9772"/>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71E4FFC-CFDA-4D01-9580-D8EC3FB21648}">
  <ds:schemaRefs>
    <ds:schemaRef ds:uri="http://schemas.microsoft.com/sharepoint/v3/contenttype/forms"/>
  </ds:schemaRefs>
</ds:datastoreItem>
</file>

<file path=customXml/itemProps3.xml><?xml version="1.0" encoding="utf-8"?>
<ds:datastoreItem xmlns:ds="http://schemas.openxmlformats.org/officeDocument/2006/customXml" ds:itemID="{61E20A63-F662-4D18-9F4A-D538FDDE6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6870b3-5c9d-4f43-b96f-7ff6b6bfd84e"/>
    <ds:schemaRef ds:uri="dfcdeda0-e133-4c1d-8f02-0d878c8a9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146</Words>
  <Application>Microsoft Office PowerPoint</Application>
  <PresentationFormat>Laiekraan</PresentationFormat>
  <Paragraphs>24</Paragraphs>
  <Slides>16</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16</vt:i4>
      </vt:variant>
    </vt:vector>
  </HeadingPairs>
  <TitlesOfParts>
    <vt:vector size="21" baseType="lpstr">
      <vt:lpstr>Karla ExtraLight</vt:lpstr>
      <vt:lpstr>Calibri</vt:lpstr>
      <vt:lpstr>Karla</vt:lpstr>
      <vt:lpstr>Arial</vt:lpstr>
      <vt:lpstr>EMPL Theme</vt:lpstr>
      <vt:lpstr>Statistika Eesti metsast ja tööstusest 2022</vt:lpstr>
      <vt:lpstr>Eesti on rangelt kaitstavate metsade osakaalult vastavalt State of Europe’s Forests 2020 raportile  koos  Soome, Tšehhi, Rootsi ja Norraga viie kõige suurema rangerežiimilise kaitse all oleva metsa pindalaga riigi hulgas Euroopas.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dc:title>
  <dc:creator/>
  <cp:lastModifiedBy/>
  <cp:revision>1</cp:revision>
  <dcterms:created xsi:type="dcterms:W3CDTF">2021-11-21T15:42:25Z</dcterms:created>
  <dcterms:modified xsi:type="dcterms:W3CDTF">2023-06-20T09:21:25Z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0x010100EA41F391E5B90B489BD5E86BA5A45FE9</vt:lpwstr>
  </property>
  <property fmtid="{D5CDD505-2E9C-101B-9397-08002B2CF9AE}" pid="3" name="MediaServiceImageTags">
    <vt:lpwstr/>
  </property>
</Properties>
</file>