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7" r:id="rId5"/>
    <p:sldId id="276" r:id="rId6"/>
    <p:sldId id="262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4" r:id="rId16"/>
    <p:sldId id="273" r:id="rId17"/>
    <p:sldId id="275" r:id="rId18"/>
  </p:sldIdLst>
  <p:sldSz cx="12192000" cy="6858000"/>
  <p:notesSz cx="6858000" cy="9144000"/>
  <p:embeddedFontLst>
    <p:embeddedFont>
      <p:font typeface="Karla" pitchFamily="2" charset="0"/>
      <p:regular r:id="rId21"/>
      <p:bold r:id="rId22"/>
      <p:italic r:id="rId23"/>
      <p:boldItalic r:id="rId24"/>
    </p:embeddedFont>
    <p:embeddedFont>
      <p:font typeface="Karla ExtraLight" panose="020B0004030503030003" pitchFamily="34" charset="-70"/>
      <p:regular r:id="rId25"/>
      <p:italic r:id="rId26"/>
    </p:embeddedFont>
    <p:embeddedFont>
      <p:font typeface="Karla Medium" panose="020B0004030503030003" pitchFamily="34" charset="-70"/>
      <p:regular r:id="rId27"/>
      <p:italic r:id="rId28"/>
    </p:embeddedFont>
  </p:embeddedFontLst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E8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669"/>
  </p:normalViewPr>
  <p:slideViewPr>
    <p:cSldViewPr snapToGrid="0">
      <p:cViewPr varScale="1">
        <p:scale>
          <a:sx n="120" d="100"/>
          <a:sy n="120" d="100"/>
        </p:scale>
        <p:origin x="1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Maria Kalvi" userId="02bcaf6d-a0e6-4d0b-88a8-108148a03999" providerId="ADAL" clId="{8D5B70DC-C8AA-4DE8-9204-DBBCC48397FF}"/>
    <pc:docChg chg="undo custSel addSld delSld modSld sldOrd">
      <pc:chgData name="Anna Maria Kalvi" userId="02bcaf6d-a0e6-4d0b-88a8-108148a03999" providerId="ADAL" clId="{8D5B70DC-C8AA-4DE8-9204-DBBCC48397FF}" dt="2026-10-13T07:00:15.553" v="297" actId="14826"/>
      <pc:docMkLst>
        <pc:docMk/>
      </pc:docMkLst>
      <pc:sldChg chg="modSp mod">
        <pc:chgData name="Anna Maria Kalvi" userId="02bcaf6d-a0e6-4d0b-88a8-108148a03999" providerId="ADAL" clId="{8D5B70DC-C8AA-4DE8-9204-DBBCC48397FF}" dt="2026-10-13T07:00:15.553" v="297" actId="14826"/>
        <pc:sldMkLst>
          <pc:docMk/>
          <pc:sldMk cId="4114379634" sldId="273"/>
        </pc:sldMkLst>
        <pc:picChg chg="mod">
          <ac:chgData name="Anna Maria Kalvi" userId="02bcaf6d-a0e6-4d0b-88a8-108148a03999" providerId="ADAL" clId="{8D5B70DC-C8AA-4DE8-9204-DBBCC48397FF}" dt="2026-10-13T07:00:15.553" v="297" actId="14826"/>
          <ac:picMkLst>
            <pc:docMk/>
            <pc:sldMk cId="4114379634" sldId="273"/>
            <ac:picMk id="4" creationId="{D929D740-BB28-2339-266C-0B1C51C470CB}"/>
          </ac:picMkLst>
        </pc:picChg>
      </pc:sldChg>
      <pc:sldChg chg="addSp delSp modSp add mod ord">
        <pc:chgData name="Anna Maria Kalvi" userId="02bcaf6d-a0e6-4d0b-88a8-108148a03999" providerId="ADAL" clId="{8D5B70DC-C8AA-4DE8-9204-DBBCC48397FF}" dt="2026-10-13T06:56:48.053" v="296" actId="14100"/>
        <pc:sldMkLst>
          <pc:docMk/>
          <pc:sldMk cId="1469852434" sldId="276"/>
        </pc:sldMkLst>
        <pc:graphicFrameChg chg="add mod">
          <ac:chgData name="Anna Maria Kalvi" userId="02bcaf6d-a0e6-4d0b-88a8-108148a03999" providerId="ADAL" clId="{8D5B70DC-C8AA-4DE8-9204-DBBCC48397FF}" dt="2026-10-13T06:56:48.053" v="296" actId="14100"/>
          <ac:graphicFrameMkLst>
            <pc:docMk/>
            <pc:sldMk cId="1469852434" sldId="276"/>
            <ac:graphicFrameMk id="10" creationId="{09B165AB-BD3A-DBCC-FB6F-DFC1619B410B}"/>
          </ac:graphicFrameMkLst>
        </pc:graphicFrameChg>
        <pc:graphicFrameChg chg="add mod">
          <ac:chgData name="Anna Maria Kalvi" userId="02bcaf6d-a0e6-4d0b-88a8-108148a03999" providerId="ADAL" clId="{8D5B70DC-C8AA-4DE8-9204-DBBCC48397FF}" dt="2026-10-13T06:56:40.736" v="295" actId="14100"/>
          <ac:graphicFrameMkLst>
            <pc:docMk/>
            <pc:sldMk cId="1469852434" sldId="276"/>
            <ac:graphicFrameMk id="11" creationId="{A0B188E5-E760-87E2-88E9-A106AA982444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emplee.sharepoint.com/sites/EMPL/Shared%20Documents/3.%20Projektid%20ja%20tegevus/3.2%20Statistika/3.2.4%20Statistika%20slaidid/3.2.4.5%202024-2025/Eesti%20metsa%20ja%20puidusektori%20statistiline%20ylevaade%202025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https://emplee.sharepoint.com/sites/EMPL/Shared%20Documents/3.%20Projektid%20ja%20tegevus/3.2%20Statistika/3.2.4%20Statistika%20slaidid/3.2.4.5%202024-2025/Eesti%20metsa%20ja%20puidusektori%20statistiline%20ylevaade%202025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https://emplee-my.sharepoint.com/personal/annamaria_kalvi_empl_ee/Documents/Desktop/Eesti%20metsa%20ja%20puidusektori%20statistiline%20ylevaade%202025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\\Users\annamariakalvi\Downloads\sinu_parandatu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1200" spc="0" baseline="0">
                <a:solidFill>
                  <a:schemeClr val="tx2"/>
                </a:solidFill>
                <a:latin typeface="Karla Medium" panose="020B0004030503030003" pitchFamily="34" charset="-70"/>
                <a:ea typeface="+mn-ea"/>
                <a:cs typeface="+mn-cs"/>
              </a:defRPr>
            </a:pPr>
            <a:r>
              <a:rPr lang="et-EE" sz="1800" b="0" i="0" u="none" strike="noStrike" kern="1200" spc="0" baseline="0">
                <a:solidFill>
                  <a:schemeClr val="tx2"/>
                </a:solidFill>
                <a:latin typeface="Karla Medium" panose="020B0004030503030003" pitchFamily="34" charset="-70"/>
              </a:rPr>
              <a:t>Total area of Estonia by land categories 2025</a:t>
            </a:r>
          </a:p>
        </c:rich>
      </c:tx>
      <c:layout>
        <c:manualLayout>
          <c:xMode val="edge"/>
          <c:yMode val="edge"/>
          <c:x val="0.10357512288935125"/>
          <c:y val="2.28204482511039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00" b="0" i="0" u="none" strike="noStrike" kern="1200" spc="0" baseline="0">
              <a:solidFill>
                <a:schemeClr val="tx2"/>
              </a:solidFill>
              <a:latin typeface="Karla Medium" panose="020B0004030503030003" pitchFamily="34" charset="-70"/>
              <a:ea typeface="+mn-ea"/>
              <a:cs typeface="+mn-cs"/>
            </a:defRPr>
          </a:pPr>
          <a:endParaRPr lang="et-EE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CE0-4C82-8BC7-E0A406859124}"/>
              </c:ext>
            </c:extLst>
          </c:dPt>
          <c:dPt>
            <c:idx val="1"/>
            <c:bubble3D val="0"/>
            <c:spPr>
              <a:solidFill>
                <a:srgbClr val="C7EDF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CE0-4C82-8BC7-E0A40685912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CE0-4C82-8BC7-E0A406859124}"/>
              </c:ext>
            </c:extLst>
          </c:dPt>
          <c:dPt>
            <c:idx val="3"/>
            <c:bubble3D val="0"/>
            <c:spPr>
              <a:solidFill>
                <a:srgbClr val="00B5D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CE0-4C82-8BC7-E0A40685912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CE0-4C82-8BC7-E0A406859124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('1'!$B$7,'1'!$B$11:$B$14)</c:f>
              <c:strCache>
                <c:ptCount val="5"/>
                <c:pt idx="0">
                  <c:v>Forest land (ha)</c:v>
                </c:pt>
                <c:pt idx="1">
                  <c:v>Agricultural land</c:v>
                </c:pt>
                <c:pt idx="2">
                  <c:v>Mires</c:v>
                </c:pt>
                <c:pt idx="3">
                  <c:v>Urban settlements</c:v>
                </c:pt>
                <c:pt idx="4">
                  <c:v>Other land areas and inland water areas</c:v>
                </c:pt>
              </c:strCache>
            </c:strRef>
          </c:cat>
          <c:val>
            <c:numRef>
              <c:f>('1'!$C$7,'1'!$C$11:$C$14)</c:f>
              <c:numCache>
                <c:formatCode>#,##0</c:formatCode>
                <c:ptCount val="5"/>
                <c:pt idx="0">
                  <c:v>2360200</c:v>
                </c:pt>
                <c:pt idx="1">
                  <c:v>1198500</c:v>
                </c:pt>
                <c:pt idx="2">
                  <c:v>229500</c:v>
                </c:pt>
                <c:pt idx="3">
                  <c:v>193700</c:v>
                </c:pt>
                <c:pt idx="4">
                  <c:v>552000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CE0-4C82-8BC7-E0A4068591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755417992233556E-2"/>
          <c:y val="0.82986025617189341"/>
          <c:w val="0.8594769042748136"/>
          <c:h val="0.160151800903012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t-E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t-E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2"/>
                </a:solidFill>
                <a:latin typeface="Karla Medium" panose="020B0004030503030003" pitchFamily="34" charset="-70"/>
                <a:ea typeface="+mn-ea"/>
                <a:cs typeface="+mn-cs"/>
              </a:defRPr>
            </a:pPr>
            <a:r>
              <a:rPr lang="et-EE" sz="1800">
                <a:solidFill>
                  <a:schemeClr val="tx2"/>
                </a:solidFill>
                <a:latin typeface="Karla Medium" panose="020B0004030503030003" pitchFamily="34" charset="-70"/>
              </a:rPr>
              <a:t>The division</a:t>
            </a:r>
            <a:r>
              <a:rPr lang="et-EE" sz="1800" baseline="0">
                <a:solidFill>
                  <a:schemeClr val="tx2"/>
                </a:solidFill>
                <a:latin typeface="Karla Medium" panose="020B0004030503030003" pitchFamily="34" charset="-70"/>
              </a:rPr>
              <a:t> of </a:t>
            </a:r>
            <a:r>
              <a:rPr lang="et-EE" sz="1800">
                <a:solidFill>
                  <a:schemeClr val="tx2"/>
                </a:solidFill>
                <a:latin typeface="Karla Medium" panose="020B0004030503030003" pitchFamily="34" charset="-70"/>
              </a:rPr>
              <a:t>Forest</a:t>
            </a:r>
            <a:r>
              <a:rPr lang="et-EE" sz="1800" baseline="0">
                <a:solidFill>
                  <a:schemeClr val="tx2"/>
                </a:solidFill>
                <a:latin typeface="Karla Medium" panose="020B0004030503030003" pitchFamily="34" charset="-70"/>
              </a:rPr>
              <a:t> land according to economic restrictions 2025</a:t>
            </a:r>
            <a:endParaRPr lang="et-EE" sz="1800">
              <a:solidFill>
                <a:schemeClr val="tx2"/>
              </a:solidFill>
              <a:latin typeface="Karla Medium" panose="020B0004030503030003" pitchFamily="34" charset="-7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2"/>
              </a:solidFill>
              <a:latin typeface="Karla Medium" panose="020B0004030503030003" pitchFamily="34" charset="-70"/>
              <a:ea typeface="+mn-ea"/>
              <a:cs typeface="+mn-cs"/>
            </a:defRPr>
          </a:pPr>
          <a:endParaRPr lang="et-EE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123-456B-9977-4D8890C460B6}"/>
              </c:ext>
            </c:extLst>
          </c:dPt>
          <c:dPt>
            <c:idx val="1"/>
            <c:bubble3D val="0"/>
            <c:spPr>
              <a:solidFill>
                <a:srgbClr val="00B5D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123-456B-9977-4D8890C460B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123-456B-9977-4D8890C460B6}"/>
              </c:ext>
            </c:extLst>
          </c:dPt>
          <c:dLbls>
            <c:dLbl>
              <c:idx val="2"/>
              <c:layout>
                <c:manualLayout>
                  <c:x val="9.5149994210082939E-2"/>
                  <c:y val="-7.217526967515851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123-456B-9977-4D8890C460B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'1'!$B$8:$B$10</c:f>
              <c:strCache>
                <c:ptCount val="3"/>
                <c:pt idx="0">
                  <c:v>Forest land under economic restrictions</c:v>
                </c:pt>
                <c:pt idx="1">
                  <c:v>Strictly protected forest land</c:v>
                </c:pt>
                <c:pt idx="2">
                  <c:v>Forest land with no economic restrictions</c:v>
                </c:pt>
              </c:strCache>
            </c:strRef>
          </c:cat>
          <c:val>
            <c:numRef>
              <c:f>'1'!$C$8:$C$10</c:f>
              <c:numCache>
                <c:formatCode>General</c:formatCode>
                <c:ptCount val="3"/>
                <c:pt idx="0" formatCode="#,##0">
                  <c:v>245900</c:v>
                </c:pt>
                <c:pt idx="1">
                  <c:v>476200</c:v>
                </c:pt>
                <c:pt idx="2" formatCode="#,##0">
                  <c:v>1638100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123-456B-9977-4D8890C460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5846702443344997E-2"/>
          <c:y val="0.88132240870231005"/>
          <c:w val="0.83953266971749629"/>
          <c:h val="0.100061613511779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t-E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t-E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2"/>
                </a:solidFill>
                <a:latin typeface="Karla Medium" panose="020B0004030503030003" pitchFamily="34" charset="-70"/>
                <a:ea typeface="+mn-ea"/>
                <a:cs typeface="+mn-cs"/>
              </a:defRPr>
            </a:pPr>
            <a:r>
              <a:rPr lang="et-EE" sz="1800">
                <a:solidFill>
                  <a:schemeClr val="tx2"/>
                </a:solidFill>
                <a:latin typeface="Karla Medium" panose="020B0004030503030003" pitchFamily="34" charset="-70"/>
              </a:rPr>
              <a:t>Estonian forest area by dominant species (%)</a:t>
            </a:r>
          </a:p>
        </c:rich>
      </c:tx>
      <c:layout>
        <c:manualLayout>
          <c:xMode val="edge"/>
          <c:yMode val="edge"/>
          <c:x val="0.26856463463978059"/>
          <c:y val="5.87287347046054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2"/>
              </a:solidFill>
              <a:latin typeface="Karla Medium" panose="020B0004030503030003" pitchFamily="34" charset="-70"/>
              <a:ea typeface="+mn-ea"/>
              <a:cs typeface="+mn-cs"/>
            </a:defRPr>
          </a:pPr>
          <a:endParaRPr lang="et-EE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056164612947052"/>
          <c:y val="0.14900194392127497"/>
          <c:w val="0.62814646172423305"/>
          <c:h val="0.76353336900848601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A1B-4DF6-8354-A8BC7D192FB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A1B-4DF6-8354-A8BC7D192FB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A1B-4DF6-8354-A8BC7D192FB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1A1B-4DF6-8354-A8BC7D192FB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1A1B-4DF6-8354-A8BC7D192FB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1A1B-4DF6-8354-A8BC7D192FB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1A1B-4DF6-8354-A8BC7D192FB1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'4'!$B$7:$B$13</c:f>
              <c:strCache>
                <c:ptCount val="7"/>
                <c:pt idx="0">
                  <c:v>Pine</c:v>
                </c:pt>
                <c:pt idx="1">
                  <c:v>Birch</c:v>
                </c:pt>
                <c:pt idx="2">
                  <c:v>Spruce</c:v>
                </c:pt>
                <c:pt idx="3">
                  <c:v>Grey alder</c:v>
                </c:pt>
                <c:pt idx="4">
                  <c:v>Aspen</c:v>
                </c:pt>
                <c:pt idx="5">
                  <c:v>Black alder</c:v>
                </c:pt>
                <c:pt idx="6">
                  <c:v>Others</c:v>
                </c:pt>
              </c:strCache>
            </c:strRef>
          </c:cat>
          <c:val>
            <c:numRef>
              <c:f>'4'!$H$7:$H$13</c:f>
              <c:numCache>
                <c:formatCode>General</c:formatCode>
                <c:ptCount val="7"/>
                <c:pt idx="0">
                  <c:v>29.4</c:v>
                </c:pt>
                <c:pt idx="1">
                  <c:v>29.9</c:v>
                </c:pt>
                <c:pt idx="2">
                  <c:v>18.600000000000001</c:v>
                </c:pt>
                <c:pt idx="3">
                  <c:v>9.5</c:v>
                </c:pt>
                <c:pt idx="4">
                  <c:v>6.8</c:v>
                </c:pt>
                <c:pt idx="5">
                  <c:v>4.0999999999999996</c:v>
                </c:pt>
                <c:pt idx="6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A1B-4DF6-8354-A8BC7D192F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t-E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t-EE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5">
                    <a:lumMod val="50000"/>
                  </a:schemeClr>
                </a:solidFill>
                <a:latin typeface="Karla Medium" panose="020B0004030503030003" pitchFamily="34" charset="-70"/>
                <a:ea typeface="+mn-ea"/>
                <a:cs typeface="+mn-cs"/>
              </a:defRPr>
            </a:pPr>
            <a:r>
              <a:rPr lang="et-EE" sz="1400">
                <a:solidFill>
                  <a:schemeClr val="accent5">
                    <a:lumMod val="50000"/>
                  </a:schemeClr>
                </a:solidFill>
                <a:latin typeface="Karla Medium" panose="020B0004030503030003" pitchFamily="34" charset="-70"/>
              </a:rPr>
              <a:t>Estonian </a:t>
            </a:r>
            <a:r>
              <a:rPr lang="et-EE" sz="1400" err="1">
                <a:solidFill>
                  <a:schemeClr val="accent5">
                    <a:lumMod val="50000"/>
                  </a:schemeClr>
                </a:solidFill>
                <a:latin typeface="Karla Medium" panose="020B0004030503030003" pitchFamily="34" charset="-70"/>
              </a:rPr>
              <a:t>trade</a:t>
            </a:r>
            <a:r>
              <a:rPr lang="et-EE" sz="1400">
                <a:solidFill>
                  <a:schemeClr val="accent5">
                    <a:lumMod val="50000"/>
                  </a:schemeClr>
                </a:solidFill>
                <a:latin typeface="Karla Medium" panose="020B0004030503030003" pitchFamily="34" charset="-70"/>
              </a:rPr>
              <a:t> </a:t>
            </a:r>
            <a:r>
              <a:rPr lang="et-EE" sz="1400" err="1">
                <a:solidFill>
                  <a:schemeClr val="accent5">
                    <a:lumMod val="50000"/>
                  </a:schemeClr>
                </a:solidFill>
                <a:latin typeface="Karla Medium" panose="020B0004030503030003" pitchFamily="34" charset="-70"/>
              </a:rPr>
              <a:t>balance</a:t>
            </a:r>
            <a:r>
              <a:rPr lang="et-EE" sz="1400" baseline="0">
                <a:solidFill>
                  <a:schemeClr val="accent5">
                    <a:lumMod val="50000"/>
                  </a:schemeClr>
                </a:solidFill>
                <a:latin typeface="Karla Medium" panose="020B0004030503030003" pitchFamily="34" charset="-70"/>
              </a:rPr>
              <a:t> of </a:t>
            </a:r>
            <a:r>
              <a:rPr lang="et-EE" sz="1400" baseline="0" err="1">
                <a:solidFill>
                  <a:schemeClr val="accent5">
                    <a:lumMod val="50000"/>
                  </a:schemeClr>
                </a:solidFill>
                <a:latin typeface="Karla Medium" panose="020B0004030503030003" pitchFamily="34" charset="-70"/>
              </a:rPr>
              <a:t>goods</a:t>
            </a:r>
            <a:endParaRPr lang="en-US" sz="1400">
              <a:solidFill>
                <a:schemeClr val="accent5">
                  <a:lumMod val="50000"/>
                </a:schemeClr>
              </a:solidFill>
              <a:latin typeface="Karla Medium" panose="020B0004030503030003" pitchFamily="34" charset="-70"/>
            </a:endParaRPr>
          </a:p>
        </c:rich>
      </c:tx>
      <c:layout>
        <c:manualLayout>
          <c:xMode val="edge"/>
          <c:yMode val="edge"/>
          <c:x val="0.17550888982001883"/>
          <c:y val="3.6352317025929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5">
                  <a:lumMod val="50000"/>
                </a:schemeClr>
              </a:solidFill>
              <a:latin typeface="Karla Medium" panose="020B0004030503030003" pitchFamily="34" charset="-7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458192697723019"/>
          <c:y val="0.16000744490481769"/>
          <c:w val="0.71502719806447623"/>
          <c:h val="0.709699022952465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'12'!$B$6</c:f>
              <c:strCache>
                <c:ptCount val="1"/>
                <c:pt idx="0">
                  <c:v>Timber products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arla" pitchFamily="2" charset="0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'12'!$A$18:$A$19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  <c:extLst/>
            </c:numRef>
          </c:cat>
          <c:val>
            <c:numRef>
              <c:f>'12'!$B$18:$B$19</c:f>
              <c:numCache>
                <c:formatCode>General</c:formatCode>
                <c:ptCount val="2"/>
                <c:pt idx="0">
                  <c:v>1717</c:v>
                </c:pt>
                <c:pt idx="1">
                  <c:v>1811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9851-4AF3-940E-410CACE93844}"/>
            </c:ext>
          </c:extLst>
        </c:ser>
        <c:ser>
          <c:idx val="1"/>
          <c:order val="1"/>
          <c:tx>
            <c:strRef>
              <c:f>'12'!$C$6</c:f>
              <c:strCache>
                <c:ptCount val="1"/>
                <c:pt idx="0">
                  <c:v>All goods</c:v>
                </c:pt>
              </c:strCache>
            </c:strRef>
          </c:tx>
          <c:spPr>
            <a:solidFill>
              <a:srgbClr val="032E69"/>
            </a:solidFill>
            <a:ln>
              <a:solidFill>
                <a:srgbClr val="0070C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7.7380369061720218E-17"/>
                  <c:y val="7.33218653940316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851-4AF3-940E-410CACE93844}"/>
                </c:ext>
              </c:extLst>
            </c:dLbl>
            <c:dLbl>
              <c:idx val="1"/>
              <c:layout>
                <c:manualLayout>
                  <c:x val="0"/>
                  <c:y val="6.983034799431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851-4AF3-940E-410CACE938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'12'!$A$18:$A$19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  <c:extLst/>
            </c:numRef>
          </c:cat>
          <c:val>
            <c:numRef>
              <c:f>'12'!$C$18:$C$19</c:f>
              <c:numCache>
                <c:formatCode>General</c:formatCode>
                <c:ptCount val="2"/>
                <c:pt idx="0">
                  <c:v>-3334</c:v>
                </c:pt>
                <c:pt idx="1">
                  <c:v>-3825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9851-4AF3-940E-410CACE938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-2133186792"/>
        <c:axId val="-2116219480"/>
      </c:barChart>
      <c:catAx>
        <c:axId val="-2133186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Karla" pitchFamily="2" charset="0"/>
                <a:ea typeface="+mn-ea"/>
                <a:cs typeface="+mn-cs"/>
              </a:defRPr>
            </a:pPr>
            <a:endParaRPr lang="et-EE"/>
          </a:p>
        </c:txPr>
        <c:crossAx val="-2116219480"/>
        <c:crosses val="autoZero"/>
        <c:auto val="1"/>
        <c:lblAlgn val="r"/>
        <c:lblOffset val="0"/>
        <c:tickLblSkip val="1"/>
        <c:noMultiLvlLbl val="0"/>
      </c:catAx>
      <c:valAx>
        <c:axId val="-211621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latin typeface="Karla" pitchFamily="2" charset="0"/>
                    <a:ea typeface="+mn-ea"/>
                    <a:cs typeface="+mn-cs"/>
                  </a:defRPr>
                </a:pPr>
                <a:r>
                  <a:rPr lang="et-EE" baseline="0" dirty="0" err="1">
                    <a:solidFill>
                      <a:schemeClr val="accent5">
                        <a:lumMod val="50000"/>
                      </a:schemeClr>
                    </a:solidFill>
                    <a:latin typeface="Karla" pitchFamily="2" charset="0"/>
                  </a:rPr>
                  <a:t>Million</a:t>
                </a:r>
                <a:r>
                  <a:rPr lang="et-EE" baseline="0" dirty="0">
                    <a:solidFill>
                      <a:schemeClr val="accent5">
                        <a:lumMod val="50000"/>
                      </a:schemeClr>
                    </a:solidFill>
                    <a:latin typeface="Karla" pitchFamily="2" charset="0"/>
                  </a:rPr>
                  <a:t> euros</a:t>
                </a:r>
                <a:endParaRPr lang="et-EE" dirty="0">
                  <a:solidFill>
                    <a:schemeClr val="accent5">
                      <a:lumMod val="50000"/>
                    </a:schemeClr>
                  </a:solidFill>
                  <a:latin typeface="Karla" pitchFamily="2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accent5">
                      <a:lumMod val="50000"/>
                    </a:schemeClr>
                  </a:solidFill>
                  <a:latin typeface="Karla" pitchFamily="2" charset="0"/>
                  <a:ea typeface="+mn-ea"/>
                  <a:cs typeface="+mn-cs"/>
                </a:defRPr>
              </a:pPr>
              <a:endParaRPr lang="et-E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Karla" pitchFamily="2" charset="0"/>
                <a:ea typeface="+mn-ea"/>
                <a:cs typeface="+mn-cs"/>
              </a:defRPr>
            </a:pPr>
            <a:endParaRPr lang="et-EE"/>
          </a:p>
        </c:txPr>
        <c:crossAx val="-2133186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accent5">
                  <a:lumMod val="50000"/>
                </a:schemeClr>
              </a:solidFill>
              <a:latin typeface="Karla" pitchFamily="2" charset="0"/>
              <a:ea typeface="+mn-ea"/>
              <a:cs typeface="+mn-cs"/>
            </a:defRPr>
          </a:pPr>
          <a:endParaRPr lang="et-E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t-EE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Karla Medium" panose="020B0004030503030003" pitchFamily="34" charset="-70"/>
                <a:ea typeface="+mn-ea"/>
                <a:cs typeface="+mn-cs"/>
              </a:defRPr>
            </a:pPr>
            <a:r>
              <a:rPr lang="et-EE">
                <a:latin typeface="Karla Medium" panose="020B0004030503030003" pitchFamily="34" charset="-70"/>
              </a:rPr>
              <a:t>Main export destinations of Estonian timber products (by value) 2025</a:t>
            </a:r>
          </a:p>
        </c:rich>
      </c:tx>
      <c:layout>
        <c:manualLayout>
          <c:xMode val="edge"/>
          <c:yMode val="edge"/>
          <c:x val="0.15852997985558667"/>
          <c:y val="4.58961967808279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accent5">
                  <a:lumMod val="50000"/>
                </a:schemeClr>
              </a:solidFill>
              <a:latin typeface="Karla Medium" panose="020B0004030503030003" pitchFamily="34" charset="-70"/>
              <a:ea typeface="+mn-ea"/>
              <a:cs typeface="+mn-cs"/>
            </a:defRPr>
          </a:pPr>
          <a:endParaRPr lang="et-EE"/>
        </a:p>
      </c:txPr>
    </c:title>
    <c:autoTitleDeleted val="0"/>
    <c:plotArea>
      <c:layout>
        <c:manualLayout>
          <c:layoutTarget val="inner"/>
          <c:xMode val="edge"/>
          <c:yMode val="edge"/>
          <c:x val="8.0374340587702209E-2"/>
          <c:y val="0.20713469189156664"/>
          <c:w val="0.856575585261796"/>
          <c:h val="0.75190112514131202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3">
                  <a:shade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731-5B44-A46C-16FAD1FE689A}"/>
              </c:ext>
            </c:extLst>
          </c:dPt>
          <c:dPt>
            <c:idx val="1"/>
            <c:bubble3D val="0"/>
            <c:spPr>
              <a:solidFill>
                <a:schemeClr val="accent3">
                  <a:shade val="51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731-5B44-A46C-16FAD1FE689A}"/>
              </c:ext>
            </c:extLst>
          </c:dPt>
          <c:dPt>
            <c:idx val="2"/>
            <c:bubble3D val="0"/>
            <c:spPr>
              <a:solidFill>
                <a:schemeClr val="accent3">
                  <a:shade val="62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731-5B44-A46C-16FAD1FE689A}"/>
              </c:ext>
            </c:extLst>
          </c:dPt>
          <c:dPt>
            <c:idx val="3"/>
            <c:bubble3D val="0"/>
            <c:spPr>
              <a:solidFill>
                <a:schemeClr val="accent3">
                  <a:shade val="73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731-5B44-A46C-16FAD1FE689A}"/>
              </c:ext>
            </c:extLst>
          </c:dPt>
          <c:dPt>
            <c:idx val="4"/>
            <c:bubble3D val="0"/>
            <c:spPr>
              <a:solidFill>
                <a:schemeClr val="accent3">
                  <a:shade val="83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731-5B44-A46C-16FAD1FE689A}"/>
              </c:ext>
            </c:extLst>
          </c:dPt>
          <c:dPt>
            <c:idx val="5"/>
            <c:bubble3D val="0"/>
            <c:spPr>
              <a:solidFill>
                <a:schemeClr val="accent3">
                  <a:shade val="94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731-5B44-A46C-16FAD1FE689A}"/>
              </c:ext>
            </c:extLst>
          </c:dPt>
          <c:dPt>
            <c:idx val="6"/>
            <c:bubble3D val="0"/>
            <c:spPr>
              <a:solidFill>
                <a:schemeClr val="accent3">
                  <a:tint val="9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0731-5B44-A46C-16FAD1FE689A}"/>
              </c:ext>
            </c:extLst>
          </c:dPt>
          <c:dPt>
            <c:idx val="7"/>
            <c:bubble3D val="0"/>
            <c:spPr>
              <a:solidFill>
                <a:schemeClr val="accent3">
                  <a:tint val="84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0731-5B44-A46C-16FAD1FE689A}"/>
              </c:ext>
            </c:extLst>
          </c:dPt>
          <c:dPt>
            <c:idx val="8"/>
            <c:bubble3D val="0"/>
            <c:spPr>
              <a:solidFill>
                <a:schemeClr val="accent3">
                  <a:tint val="74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0731-5B44-A46C-16FAD1FE689A}"/>
              </c:ext>
            </c:extLst>
          </c:dPt>
          <c:dPt>
            <c:idx val="9"/>
            <c:bubble3D val="0"/>
            <c:spPr>
              <a:solidFill>
                <a:schemeClr val="accent3">
                  <a:tint val="63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0731-5B44-A46C-16FAD1FE689A}"/>
              </c:ext>
            </c:extLst>
          </c:dPt>
          <c:dPt>
            <c:idx val="10"/>
            <c:bubble3D val="0"/>
            <c:spPr>
              <a:solidFill>
                <a:schemeClr val="accent3">
                  <a:tint val="52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0731-5B44-A46C-16FAD1FE689A}"/>
              </c:ext>
            </c:extLst>
          </c:dPt>
          <c:dPt>
            <c:idx val="11"/>
            <c:bubble3D val="0"/>
            <c:spPr>
              <a:solidFill>
                <a:schemeClr val="accent3">
                  <a:tint val="41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0731-5B44-A46C-16FAD1FE689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'15'!$B$24:$B$35</c:f>
              <c:strCache>
                <c:ptCount val="12"/>
                <c:pt idx="0">
                  <c:v>Sweden</c:v>
                </c:pt>
                <c:pt idx="1">
                  <c:v>Finland</c:v>
                </c:pt>
                <c:pt idx="2">
                  <c:v>Germany</c:v>
                </c:pt>
                <c:pt idx="3">
                  <c:v>Denmark</c:v>
                </c:pt>
                <c:pt idx="4">
                  <c:v>Norway</c:v>
                </c:pt>
                <c:pt idx="5">
                  <c:v>United Kingdom</c:v>
                </c:pt>
                <c:pt idx="6">
                  <c:v>Netherlands</c:v>
                </c:pt>
                <c:pt idx="7">
                  <c:v>Poland</c:v>
                </c:pt>
                <c:pt idx="8">
                  <c:v>Latvia</c:v>
                </c:pt>
                <c:pt idx="9">
                  <c:v>France</c:v>
                </c:pt>
                <c:pt idx="10">
                  <c:v>United States</c:v>
                </c:pt>
                <c:pt idx="11">
                  <c:v>Other</c:v>
                </c:pt>
              </c:strCache>
            </c:strRef>
          </c:cat>
          <c:val>
            <c:numRef>
              <c:f>'15'!$C$24:$C$35</c:f>
              <c:numCache>
                <c:formatCode>#,##0</c:formatCode>
                <c:ptCount val="12"/>
                <c:pt idx="0">
                  <c:v>328722776</c:v>
                </c:pt>
                <c:pt idx="1">
                  <c:v>303830766</c:v>
                </c:pt>
                <c:pt idx="2">
                  <c:v>278947096</c:v>
                </c:pt>
                <c:pt idx="3">
                  <c:v>254778204</c:v>
                </c:pt>
                <c:pt idx="4">
                  <c:v>180248806</c:v>
                </c:pt>
                <c:pt idx="5">
                  <c:v>179888960</c:v>
                </c:pt>
                <c:pt idx="6">
                  <c:v>155978156</c:v>
                </c:pt>
                <c:pt idx="7">
                  <c:v>132876128</c:v>
                </c:pt>
                <c:pt idx="8">
                  <c:v>101070496</c:v>
                </c:pt>
                <c:pt idx="9">
                  <c:v>92047962</c:v>
                </c:pt>
                <c:pt idx="10">
                  <c:v>92436055</c:v>
                </c:pt>
                <c:pt idx="11">
                  <c:v>544534445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0731-5B44-A46C-16FAD1FE68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3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/>
    <a:lstStyle/>
    <a:p>
      <a:pPr>
        <a:defRPr>
          <a:solidFill>
            <a:schemeClr val="accent5">
              <a:lumMod val="50000"/>
            </a:schemeClr>
          </a:solidFill>
        </a:defRPr>
      </a:pPr>
      <a:endParaRPr lang="et-E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FDC5BC1-4C14-48FF-89AC-03EC525E55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AB26D0-3FF7-4E0B-ADB0-F8E2DBB190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70DB8-3199-48DD-97BB-7B3BE4B1AF30}" type="datetimeFigureOut">
              <a:rPr lang="et-EE" smtClean="0"/>
              <a:t>13.10.2026</a:t>
            </a:fld>
            <a:endParaRPr lang="et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586E06-36E3-4E75-8F57-81DFED4F2BF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B54C4A-3A89-4B1C-BFE6-1BBF0B9203A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A95700-4AE8-4FB2-98D8-1D8661EE7D0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443488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C2449-AC2F-4AC3-A450-11B2195F3EB2}" type="datetimeFigureOut">
              <a:rPr lang="et-EE" smtClean="0"/>
              <a:t>13.10.2026</a:t>
            </a:fld>
            <a:endParaRPr lang="et-EE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2FAC0D-D479-48B0-AB8B-C94D41C075C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09642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FAC0D-D479-48B0-AB8B-C94D41C075CA}" type="slidenum">
              <a:rPr lang="et-EE" smtClean="0"/>
              <a:t>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65616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25F89D6E-202F-4679-BAEC-69AD87927B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5331" y="-1"/>
            <a:ext cx="8816669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FA5CB1E-3A28-4149-B3EB-1E41353E19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6" y="0"/>
            <a:ext cx="12208022" cy="6868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70409C-05CD-4831-8C9B-CABF9A2681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6000" y="2102400"/>
            <a:ext cx="5469160" cy="2894523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000" b="0"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FC13DE-560E-4E5D-BACF-DC77D7F886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5495925"/>
            <a:ext cx="4200525" cy="82867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34C495-2608-4D32-A39C-147A1C1F1C0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765" y="440680"/>
            <a:ext cx="2664001" cy="1476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7249A1F-C7A0-46A9-8C59-CC1D68C4BA9F}"/>
              </a:ext>
            </a:extLst>
          </p:cNvPr>
          <p:cNvCxnSpPr>
            <a:cxnSpLocks/>
          </p:cNvCxnSpPr>
          <p:nvPr userDrawn="1"/>
        </p:nvCxnSpPr>
        <p:spPr>
          <a:xfrm>
            <a:off x="714375" y="5314950"/>
            <a:ext cx="410527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303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96ACC-DF52-4D7D-8EEE-A0A7A90B9D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99870-5DD8-4590-B076-AFEA34680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 spcCol="72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6C83B7-F2C0-4975-A435-D54D879112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6203" y="247178"/>
            <a:ext cx="972000" cy="97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119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7CE24BA-D39D-4B30-BC3A-9D5E86489A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0075" y="0"/>
            <a:ext cx="3971925" cy="6858000"/>
          </a:xfrm>
          <a:noFill/>
        </p:spPr>
        <p:txBody>
          <a:bodyPr/>
          <a:lstStyle/>
          <a:p>
            <a:endParaRPr lang="et-EE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65D8B81-A17F-4795-9DE7-BB7434F6A33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088835" y="249355"/>
            <a:ext cx="976764" cy="976764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DCC676-86E8-4672-A035-8FAC3656CA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400" y="302400"/>
            <a:ext cx="7001174" cy="10200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CABB0-960A-4AC9-86E5-128F74BD55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42937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69504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CC676-86E8-4672-A035-8FAC3656CA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CABB0-960A-4AC9-86E5-128F74BD55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5FD890-9A92-46B2-903B-2DEF32533F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1481A0-B840-4295-BB68-962B7A66CF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6203" y="247178"/>
            <a:ext cx="972000" cy="97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139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2DAB8-F80B-461A-B5C4-DA83D0A36A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34872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8ACBB21-C8B2-4BEC-B32A-323F3FA975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896" t="22139" r="18632" b="21528"/>
          <a:stretch/>
        </p:blipFill>
        <p:spPr>
          <a:xfrm>
            <a:off x="5381694" y="0"/>
            <a:ext cx="6810306" cy="68542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196ACC-DF52-4D7D-8EEE-A0A7A90B9D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99870-5DD8-4590-B076-AFEA34680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 spcCol="72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95081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phic 23">
            <a:extLst>
              <a:ext uri="{FF2B5EF4-FFF2-40B4-BE49-F238E27FC236}">
                <a16:creationId xmlns:a16="http://schemas.microsoft.com/office/drawing/2014/main" id="{66FC700E-0CE5-4D11-9162-7CC980918077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2475" y="702298"/>
            <a:ext cx="2047875" cy="5924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83D5A43-E464-4B1D-AF25-B88AF4C8C9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409" t="5888" r="18729" b="10480"/>
          <a:stretch/>
        </p:blipFill>
        <p:spPr>
          <a:xfrm>
            <a:off x="5705475" y="-1"/>
            <a:ext cx="6486525" cy="68561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44DF1D-9AD6-4399-B10A-44D150AD9F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00" y="1962151"/>
            <a:ext cx="7721600" cy="296941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0F6E9BE-6E6E-4704-AA6F-BFC5D7E11907}"/>
              </a:ext>
            </a:extLst>
          </p:cNvPr>
          <p:cNvCxnSpPr>
            <a:cxnSpLocks/>
          </p:cNvCxnSpPr>
          <p:nvPr userDrawn="1"/>
        </p:nvCxnSpPr>
        <p:spPr>
          <a:xfrm>
            <a:off x="714375" y="5181600"/>
            <a:ext cx="4105275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91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950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9020B7-2883-42BA-A435-69E924080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00" y="302400"/>
            <a:ext cx="9645712" cy="10200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150F1-78A7-45E6-9C69-2F3E9B6E2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0001" y="1598400"/>
            <a:ext cx="10032000" cy="4335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96784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2" r:id="rId4"/>
    <p:sldLayoutId id="2147483654" r:id="rId5"/>
    <p:sldLayoutId id="2147483658" r:id="rId6"/>
    <p:sldLayoutId id="2147483651" r:id="rId7"/>
    <p:sldLayoutId id="2147483655" r:id="rId8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1809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5350" indent="-1809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62050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38275" indent="-1809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108FE-E55C-4A54-ACAA-13426AFDB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102400"/>
            <a:ext cx="5469160" cy="2894523"/>
          </a:xfrm>
        </p:spPr>
        <p:txBody>
          <a:bodyPr/>
          <a:lstStyle/>
          <a:p>
            <a:r>
              <a:rPr lang="en-US"/>
              <a:t>Statistics on Estonian forests and industry 202</a:t>
            </a:r>
            <a:r>
              <a:rPr lang="et-EE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690364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87017-5699-8B88-63E8-E91AFC7CF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B7A4245-6140-0D9C-AE32-515CE7824520}"/>
              </a:ext>
            </a:extLst>
          </p:cNvPr>
          <p:cNvSpPr txBox="1"/>
          <p:nvPr/>
        </p:nvSpPr>
        <p:spPr>
          <a:xfrm>
            <a:off x="359763" y="6088194"/>
            <a:ext cx="56563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err="1"/>
              <a:t>Source</a:t>
            </a:r>
            <a:r>
              <a:rPr lang="et-EE" sz="1400"/>
              <a:t>: </a:t>
            </a:r>
            <a:r>
              <a:rPr lang="et-EE" sz="1400" err="1"/>
              <a:t>Statistical</a:t>
            </a:r>
            <a:r>
              <a:rPr lang="et-EE" sz="1400" i="1"/>
              <a:t> </a:t>
            </a:r>
            <a:r>
              <a:rPr lang="et-EE" sz="1400" err="1"/>
              <a:t>forest</a:t>
            </a:r>
            <a:r>
              <a:rPr lang="et-EE" sz="1400" i="1"/>
              <a:t> </a:t>
            </a:r>
            <a:r>
              <a:rPr lang="et-EE" sz="1400" err="1"/>
              <a:t>inventory</a:t>
            </a:r>
            <a:r>
              <a:rPr lang="et-EE" sz="1400" i="1"/>
              <a:t> </a:t>
            </a:r>
            <a:r>
              <a:rPr lang="et-EE" sz="1400"/>
              <a:t>SMI, 2025</a:t>
            </a:r>
          </a:p>
        </p:txBody>
      </p:sp>
      <p:graphicFrame>
        <p:nvGraphicFramePr>
          <p:cNvPr id="10" name="Diagramm 9">
            <a:extLst>
              <a:ext uri="{FF2B5EF4-FFF2-40B4-BE49-F238E27FC236}">
                <a16:creationId xmlns:a16="http://schemas.microsoft.com/office/drawing/2014/main" id="{09B165AB-BD3A-DBCC-FB6F-DFC1619B41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6610212"/>
              </p:ext>
            </p:extLst>
          </p:nvPr>
        </p:nvGraphicFramePr>
        <p:xfrm>
          <a:off x="502854" y="400473"/>
          <a:ext cx="5656385" cy="4708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Diagramm 10">
            <a:extLst>
              <a:ext uri="{FF2B5EF4-FFF2-40B4-BE49-F238E27FC236}">
                <a16:creationId xmlns:a16="http://schemas.microsoft.com/office/drawing/2014/main" id="{A0B188E5-E760-87E2-88E9-A106AA9824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1035274"/>
              </p:ext>
            </p:extLst>
          </p:nvPr>
        </p:nvGraphicFramePr>
        <p:xfrm>
          <a:off x="5730949" y="1733385"/>
          <a:ext cx="5941583" cy="4708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69852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31A2398-2862-CCD0-C931-DE4D4B6D4D77}"/>
              </a:ext>
            </a:extLst>
          </p:cNvPr>
          <p:cNvSpPr txBox="1"/>
          <p:nvPr/>
        </p:nvSpPr>
        <p:spPr>
          <a:xfrm>
            <a:off x="439615" y="6344578"/>
            <a:ext cx="56563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err="1"/>
              <a:t>Source</a:t>
            </a:r>
            <a:r>
              <a:rPr lang="et-EE" sz="1400"/>
              <a:t>: </a:t>
            </a:r>
            <a:r>
              <a:rPr lang="et-EE" sz="1400" err="1"/>
              <a:t>Statistical</a:t>
            </a:r>
            <a:r>
              <a:rPr lang="et-EE" sz="1400" i="1"/>
              <a:t> </a:t>
            </a:r>
            <a:r>
              <a:rPr lang="et-EE" sz="1400" err="1"/>
              <a:t>forest</a:t>
            </a:r>
            <a:r>
              <a:rPr lang="et-EE" sz="1400" i="1"/>
              <a:t> </a:t>
            </a:r>
            <a:r>
              <a:rPr lang="et-EE" sz="1400" err="1"/>
              <a:t>inventory</a:t>
            </a:r>
            <a:r>
              <a:rPr lang="et-EE" sz="1400" i="1"/>
              <a:t> </a:t>
            </a:r>
            <a:r>
              <a:rPr lang="et-EE" sz="1400"/>
              <a:t>SMI, 2025</a:t>
            </a:r>
          </a:p>
        </p:txBody>
      </p:sp>
      <p:graphicFrame>
        <p:nvGraphicFramePr>
          <p:cNvPr id="4" name="Chart 2">
            <a:extLst>
              <a:ext uri="{FF2B5EF4-FFF2-40B4-BE49-F238E27FC236}">
                <a16:creationId xmlns:a16="http://schemas.microsoft.com/office/drawing/2014/main" id="{C0F65C1A-510B-43BB-AB9E-174D30381E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1298057"/>
              </p:ext>
            </p:extLst>
          </p:nvPr>
        </p:nvGraphicFramePr>
        <p:xfrm>
          <a:off x="914401" y="215808"/>
          <a:ext cx="10231820" cy="6057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03127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94BD073-0A64-4366-1882-F800374855F1}"/>
              </a:ext>
            </a:extLst>
          </p:cNvPr>
          <p:cNvSpPr txBox="1"/>
          <p:nvPr/>
        </p:nvSpPr>
        <p:spPr>
          <a:xfrm>
            <a:off x="1447800" y="6350000"/>
            <a:ext cx="2661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err="1"/>
              <a:t>Source</a:t>
            </a:r>
            <a:r>
              <a:rPr lang="et-EE" sz="1400"/>
              <a:t>: </a:t>
            </a:r>
            <a:r>
              <a:rPr lang="et-EE" sz="1400" err="1"/>
              <a:t>Statistics</a:t>
            </a:r>
            <a:r>
              <a:rPr lang="et-EE" sz="1400"/>
              <a:t> Estonia, 2025</a:t>
            </a:r>
          </a:p>
        </p:txBody>
      </p:sp>
      <p:pic>
        <p:nvPicPr>
          <p:cNvPr id="4" name="Sisu kohatäide 3">
            <a:extLst>
              <a:ext uri="{FF2B5EF4-FFF2-40B4-BE49-F238E27FC236}">
                <a16:creationId xmlns:a16="http://schemas.microsoft.com/office/drawing/2014/main" id="{EBAEF786-BAC6-B681-7079-03A75521FC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447800" y="638726"/>
            <a:ext cx="8431306" cy="567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84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23BF39-DA15-79A0-4BF8-32525C911AD3}"/>
              </a:ext>
            </a:extLst>
          </p:cNvPr>
          <p:cNvSpPr txBox="1"/>
          <p:nvPr/>
        </p:nvSpPr>
        <p:spPr>
          <a:xfrm>
            <a:off x="1422400" y="6159500"/>
            <a:ext cx="42787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err="1"/>
              <a:t>Source</a:t>
            </a:r>
            <a:r>
              <a:rPr lang="et-EE" sz="1400"/>
              <a:t>: </a:t>
            </a:r>
            <a:r>
              <a:rPr lang="et-EE" sz="1400" err="1"/>
              <a:t>Statistics</a:t>
            </a:r>
            <a:r>
              <a:rPr lang="et-EE" sz="1400"/>
              <a:t> Estonia, 2025</a:t>
            </a:r>
          </a:p>
          <a:p>
            <a:r>
              <a:rPr lang="et-EE" sz="1200" i="1"/>
              <a:t>*</a:t>
            </a:r>
            <a:r>
              <a:rPr lang="et-EE" sz="1200" i="1" err="1"/>
              <a:t>Data</a:t>
            </a:r>
            <a:r>
              <a:rPr lang="et-EE" sz="1200" i="1"/>
              <a:t> </a:t>
            </a:r>
            <a:r>
              <a:rPr lang="et-EE" sz="1200" i="1" err="1"/>
              <a:t>for</a:t>
            </a:r>
            <a:r>
              <a:rPr lang="et-EE" sz="1200" i="1"/>
              <a:t> </a:t>
            </a:r>
            <a:r>
              <a:rPr lang="et-EE" sz="1200" i="1" err="1"/>
              <a:t>the</a:t>
            </a:r>
            <a:r>
              <a:rPr lang="et-EE" sz="1200" i="1"/>
              <a:t> </a:t>
            </a:r>
            <a:r>
              <a:rPr lang="et-EE" sz="1200" i="1" err="1"/>
              <a:t>latest</a:t>
            </a:r>
            <a:r>
              <a:rPr lang="et-EE" sz="1200" i="1"/>
              <a:t> </a:t>
            </a:r>
            <a:r>
              <a:rPr lang="et-EE" sz="1200" i="1" err="1"/>
              <a:t>year</a:t>
            </a:r>
            <a:r>
              <a:rPr lang="et-EE" sz="1200" i="1"/>
              <a:t> are </a:t>
            </a:r>
            <a:r>
              <a:rPr lang="et-EE" sz="1200" i="1" err="1"/>
              <a:t>unadjusted</a:t>
            </a:r>
            <a:r>
              <a:rPr lang="et-EE" sz="1200" i="1"/>
              <a:t> </a:t>
            </a:r>
            <a:r>
              <a:rPr lang="et-EE" sz="1200" i="1" err="1"/>
              <a:t>preliminary</a:t>
            </a:r>
            <a:r>
              <a:rPr lang="et-EE" sz="1200" i="1"/>
              <a:t> </a:t>
            </a:r>
            <a:r>
              <a:rPr lang="et-EE" sz="1200" i="1" err="1"/>
              <a:t>statistics</a:t>
            </a:r>
            <a:endParaRPr lang="et-EE" sz="1200" i="1"/>
          </a:p>
          <a:p>
            <a:endParaRPr lang="et-EE"/>
          </a:p>
        </p:txBody>
      </p:sp>
      <p:pic>
        <p:nvPicPr>
          <p:cNvPr id="4" name="Sisu kohatäide 3">
            <a:extLst>
              <a:ext uri="{FF2B5EF4-FFF2-40B4-BE49-F238E27FC236}">
                <a16:creationId xmlns:a16="http://schemas.microsoft.com/office/drawing/2014/main" id="{C44B3883-A4AD-91B7-E8BF-249E552C7E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13357" y="1233377"/>
            <a:ext cx="10418653" cy="454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7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1D7E0C0-08BC-2595-DFFC-FC91DC58CA47}"/>
              </a:ext>
            </a:extLst>
          </p:cNvPr>
          <p:cNvSpPr txBox="1"/>
          <p:nvPr/>
        </p:nvSpPr>
        <p:spPr>
          <a:xfrm>
            <a:off x="1327807" y="6128956"/>
            <a:ext cx="42995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600" err="1"/>
              <a:t>Source</a:t>
            </a:r>
            <a:r>
              <a:rPr lang="et-EE" sz="1600"/>
              <a:t>: </a:t>
            </a:r>
            <a:r>
              <a:rPr lang="et-EE" sz="1600" err="1"/>
              <a:t>Statistics</a:t>
            </a:r>
            <a:r>
              <a:rPr lang="et-EE" sz="1600"/>
              <a:t> Estonia, 2025</a:t>
            </a:r>
          </a:p>
          <a:p>
            <a:r>
              <a:rPr lang="et-EE" sz="1600" i="1"/>
              <a:t>*</a:t>
            </a:r>
            <a:r>
              <a:rPr lang="et-EE" sz="1200" i="1" err="1"/>
              <a:t>Data</a:t>
            </a:r>
            <a:r>
              <a:rPr lang="et-EE" sz="1200" i="1"/>
              <a:t> </a:t>
            </a:r>
            <a:r>
              <a:rPr lang="et-EE" sz="1200" i="1" err="1"/>
              <a:t>for</a:t>
            </a:r>
            <a:r>
              <a:rPr lang="et-EE" sz="1200" i="1"/>
              <a:t> </a:t>
            </a:r>
            <a:r>
              <a:rPr lang="et-EE" sz="1200" i="1" err="1"/>
              <a:t>the</a:t>
            </a:r>
            <a:r>
              <a:rPr lang="et-EE" sz="1200" i="1"/>
              <a:t> </a:t>
            </a:r>
            <a:r>
              <a:rPr lang="et-EE" sz="1200" i="1" err="1"/>
              <a:t>latest</a:t>
            </a:r>
            <a:r>
              <a:rPr lang="et-EE" sz="1200" i="1"/>
              <a:t> </a:t>
            </a:r>
            <a:r>
              <a:rPr lang="et-EE" sz="1200" i="1" err="1"/>
              <a:t>year</a:t>
            </a:r>
            <a:r>
              <a:rPr lang="et-EE" sz="1200" i="1"/>
              <a:t> are </a:t>
            </a:r>
            <a:r>
              <a:rPr lang="et-EE" sz="1200" i="1" err="1"/>
              <a:t>unadjusted</a:t>
            </a:r>
            <a:r>
              <a:rPr lang="et-EE" sz="1200" i="1"/>
              <a:t> </a:t>
            </a:r>
            <a:r>
              <a:rPr lang="et-EE" sz="1200" i="1" err="1"/>
              <a:t>preliminary</a:t>
            </a:r>
            <a:r>
              <a:rPr lang="et-EE" sz="1200" i="1"/>
              <a:t> </a:t>
            </a:r>
            <a:r>
              <a:rPr lang="et-EE" sz="1200" i="1" err="1"/>
              <a:t>statistics</a:t>
            </a:r>
            <a:endParaRPr lang="et-EE" sz="1200" i="1"/>
          </a:p>
        </p:txBody>
      </p:sp>
      <p:pic>
        <p:nvPicPr>
          <p:cNvPr id="6" name="Sisu kohatäide 5">
            <a:extLst>
              <a:ext uri="{FF2B5EF4-FFF2-40B4-BE49-F238E27FC236}">
                <a16:creationId xmlns:a16="http://schemas.microsoft.com/office/drawing/2014/main" id="{073B3D4C-3F65-F5FE-2F4A-58E2970F7E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248900" y="1030941"/>
            <a:ext cx="9033618" cy="509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310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CD02AC6-B972-EF93-DED4-9FFC1A1352FF}"/>
              </a:ext>
            </a:extLst>
          </p:cNvPr>
          <p:cNvSpPr txBox="1"/>
          <p:nvPr/>
        </p:nvSpPr>
        <p:spPr>
          <a:xfrm>
            <a:off x="1422400" y="6159500"/>
            <a:ext cx="3365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err="1"/>
              <a:t>Source</a:t>
            </a:r>
            <a:r>
              <a:rPr lang="et-EE"/>
              <a:t>: </a:t>
            </a:r>
            <a:r>
              <a:rPr lang="et-EE" err="1"/>
              <a:t>Statistics</a:t>
            </a:r>
            <a:r>
              <a:rPr lang="et-EE"/>
              <a:t> Estonia, 2025</a:t>
            </a:r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2F678D45-7036-866B-A5A9-9E8CA80EE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0" y="732931"/>
            <a:ext cx="8587874" cy="517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921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71FD61B-C7F9-3155-5400-14C62F1F281F}"/>
              </a:ext>
            </a:extLst>
          </p:cNvPr>
          <p:cNvSpPr txBox="1"/>
          <p:nvPr/>
        </p:nvSpPr>
        <p:spPr>
          <a:xfrm>
            <a:off x="1422400" y="6159500"/>
            <a:ext cx="2656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err="1"/>
              <a:t>Source</a:t>
            </a:r>
            <a:r>
              <a:rPr lang="et-EE" sz="1400"/>
              <a:t>: </a:t>
            </a:r>
            <a:r>
              <a:rPr lang="et-EE" sz="1400" err="1"/>
              <a:t>Statistics</a:t>
            </a:r>
            <a:r>
              <a:rPr lang="et-EE" sz="1400"/>
              <a:t> Estonia, 2024</a:t>
            </a:r>
          </a:p>
        </p:txBody>
      </p:sp>
      <p:pic>
        <p:nvPicPr>
          <p:cNvPr id="4" name="Sisu kohatäide 3">
            <a:extLst>
              <a:ext uri="{FF2B5EF4-FFF2-40B4-BE49-F238E27FC236}">
                <a16:creationId xmlns:a16="http://schemas.microsoft.com/office/drawing/2014/main" id="{60017B61-A8CF-087A-D8D3-366526178E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54114" y="1253919"/>
            <a:ext cx="4871263" cy="4161167"/>
          </a:xfrm>
          <a:prstGeom prst="rect">
            <a:avLst/>
          </a:prstGeom>
        </p:spPr>
      </p:pic>
      <p:pic>
        <p:nvPicPr>
          <p:cNvPr id="5" name="Pilt 4">
            <a:extLst>
              <a:ext uri="{FF2B5EF4-FFF2-40B4-BE49-F238E27FC236}">
                <a16:creationId xmlns:a16="http://schemas.microsoft.com/office/drawing/2014/main" id="{C2431CCC-3776-8B9C-6607-9F1B4BB0E8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921347" y="1381513"/>
            <a:ext cx="5075460" cy="409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204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1ADB8AD-2E0C-52B0-379E-78A7B192E3A4}"/>
              </a:ext>
            </a:extLst>
          </p:cNvPr>
          <p:cNvSpPr txBox="1"/>
          <p:nvPr/>
        </p:nvSpPr>
        <p:spPr>
          <a:xfrm>
            <a:off x="1375508" y="6287649"/>
            <a:ext cx="2661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err="1"/>
              <a:t>Source</a:t>
            </a:r>
            <a:r>
              <a:rPr lang="et-EE" sz="1400"/>
              <a:t>: </a:t>
            </a:r>
            <a:r>
              <a:rPr lang="et-EE" sz="1400" err="1"/>
              <a:t>Statistics</a:t>
            </a:r>
            <a:r>
              <a:rPr lang="et-EE" sz="1400"/>
              <a:t> Estonia,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D70837-9E88-6A9A-31ED-CCFE4B7C5C9C}"/>
              </a:ext>
            </a:extLst>
          </p:cNvPr>
          <p:cNvSpPr txBox="1"/>
          <p:nvPr/>
        </p:nvSpPr>
        <p:spPr>
          <a:xfrm>
            <a:off x="5304778" y="6287649"/>
            <a:ext cx="2661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err="1"/>
              <a:t>Source</a:t>
            </a:r>
            <a:r>
              <a:rPr lang="et-EE" sz="1400"/>
              <a:t>: </a:t>
            </a:r>
            <a:r>
              <a:rPr lang="et-EE" sz="1400" err="1"/>
              <a:t>Statistics</a:t>
            </a:r>
            <a:r>
              <a:rPr lang="et-EE" sz="1400"/>
              <a:t> Estonia, 2025</a:t>
            </a:r>
          </a:p>
        </p:txBody>
      </p:sp>
      <p:pic>
        <p:nvPicPr>
          <p:cNvPr id="8" name="Pilt 7">
            <a:extLst>
              <a:ext uri="{FF2B5EF4-FFF2-40B4-BE49-F238E27FC236}">
                <a16:creationId xmlns:a16="http://schemas.microsoft.com/office/drawing/2014/main" id="{F340432D-8ABF-4310-7D5F-B19F4A5C7B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88542" y="2279270"/>
            <a:ext cx="3425945" cy="3070817"/>
          </a:xfrm>
          <a:prstGeom prst="rect">
            <a:avLst/>
          </a:prstGeom>
        </p:spPr>
      </p:pic>
      <p:pic>
        <p:nvPicPr>
          <p:cNvPr id="11" name="Pilt 10">
            <a:extLst>
              <a:ext uri="{FF2B5EF4-FFF2-40B4-BE49-F238E27FC236}">
                <a16:creationId xmlns:a16="http://schemas.microsoft.com/office/drawing/2014/main" id="{C41DFD8D-92DB-4C46-7014-12B703EB36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40532" y="1507912"/>
            <a:ext cx="3584759" cy="3842175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AB9EEC3-CA0A-5E49-A3DC-69F5BF9FEC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2525289"/>
              </p:ext>
            </p:extLst>
          </p:nvPr>
        </p:nvGraphicFramePr>
        <p:xfrm>
          <a:off x="519953" y="788894"/>
          <a:ext cx="3844791" cy="48557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93184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87ED407-72F1-2A8F-F55B-2A13E8FAB991}"/>
              </a:ext>
            </a:extLst>
          </p:cNvPr>
          <p:cNvSpPr txBox="1"/>
          <p:nvPr/>
        </p:nvSpPr>
        <p:spPr>
          <a:xfrm>
            <a:off x="1375508" y="6287649"/>
            <a:ext cx="2661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err="1"/>
              <a:t>Source</a:t>
            </a:r>
            <a:r>
              <a:rPr lang="et-EE" sz="1400"/>
              <a:t>: </a:t>
            </a:r>
            <a:r>
              <a:rPr lang="et-EE" sz="1400" err="1"/>
              <a:t>Statistics</a:t>
            </a:r>
            <a:r>
              <a:rPr lang="et-EE" sz="1400"/>
              <a:t> Estonia, 2025</a:t>
            </a:r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4F62963B-FAEF-3521-8227-4C14389ECA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74919" y="1001963"/>
            <a:ext cx="5343828" cy="4518979"/>
          </a:xfrm>
          <a:prstGeom prst="rect">
            <a:avLst/>
          </a:prstGeom>
        </p:spPr>
      </p:pic>
      <p:pic>
        <p:nvPicPr>
          <p:cNvPr id="5" name="Pilt 4">
            <a:extLst>
              <a:ext uri="{FF2B5EF4-FFF2-40B4-BE49-F238E27FC236}">
                <a16:creationId xmlns:a16="http://schemas.microsoft.com/office/drawing/2014/main" id="{3635C0FC-65EC-F54C-0058-16BF5B1658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161409" y="1070812"/>
            <a:ext cx="5114551" cy="451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563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FBD51A3-FF71-9C02-4204-D486EF99BD61}"/>
              </a:ext>
            </a:extLst>
          </p:cNvPr>
          <p:cNvSpPr txBox="1"/>
          <p:nvPr/>
        </p:nvSpPr>
        <p:spPr>
          <a:xfrm>
            <a:off x="628417" y="6326921"/>
            <a:ext cx="2661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 err="1"/>
              <a:t>Source</a:t>
            </a:r>
            <a:r>
              <a:rPr lang="et-EE" sz="1400" dirty="0"/>
              <a:t>: </a:t>
            </a:r>
            <a:r>
              <a:rPr lang="et-EE" sz="1400" dirty="0" err="1"/>
              <a:t>Statistics</a:t>
            </a:r>
            <a:r>
              <a:rPr lang="et-EE" sz="1400" dirty="0"/>
              <a:t> Estonia, 2025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9FD82D0-17BC-491B-9E25-E4FF6F7C1A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2678338"/>
              </p:ext>
            </p:extLst>
          </p:nvPr>
        </p:nvGraphicFramePr>
        <p:xfrm>
          <a:off x="2413000" y="531078"/>
          <a:ext cx="7099300" cy="5795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35856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CE25C82-E835-00F4-84B3-66117A25FACF}"/>
              </a:ext>
            </a:extLst>
          </p:cNvPr>
          <p:cNvSpPr txBox="1"/>
          <p:nvPr/>
        </p:nvSpPr>
        <p:spPr>
          <a:xfrm>
            <a:off x="1840439" y="6193227"/>
            <a:ext cx="2661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err="1"/>
              <a:t>Source</a:t>
            </a:r>
            <a:r>
              <a:rPr lang="et-EE" sz="1400"/>
              <a:t>: </a:t>
            </a:r>
            <a:r>
              <a:rPr lang="et-EE" sz="1400" err="1"/>
              <a:t>Statistics</a:t>
            </a:r>
            <a:r>
              <a:rPr lang="et-EE" sz="1400"/>
              <a:t> Estonia, 2025</a:t>
            </a:r>
          </a:p>
        </p:txBody>
      </p:sp>
      <p:pic>
        <p:nvPicPr>
          <p:cNvPr id="6" name="Sisu kohatäide 5">
            <a:extLst>
              <a:ext uri="{FF2B5EF4-FFF2-40B4-BE49-F238E27FC236}">
                <a16:creationId xmlns:a16="http://schemas.microsoft.com/office/drawing/2014/main" id="{40E707AD-B189-9353-DC87-367C9C1A43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972236" y="909972"/>
            <a:ext cx="7772400" cy="478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799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E1BA2F26-34C4-F9B3-ED6A-06B4C6F4709E}"/>
              </a:ext>
            </a:extLst>
          </p:cNvPr>
          <p:cNvSpPr txBox="1"/>
          <p:nvPr/>
        </p:nvSpPr>
        <p:spPr>
          <a:xfrm>
            <a:off x="1273909" y="6173349"/>
            <a:ext cx="39938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err="1"/>
              <a:t>Source</a:t>
            </a:r>
            <a:r>
              <a:rPr lang="et-EE" sz="1400"/>
              <a:t>: </a:t>
            </a:r>
            <a:r>
              <a:rPr lang="et-EE" sz="1400" err="1"/>
              <a:t>Statistics</a:t>
            </a:r>
            <a:r>
              <a:rPr lang="et-EE" sz="1400"/>
              <a:t> Estonia, 2024</a:t>
            </a:r>
          </a:p>
        </p:txBody>
      </p:sp>
      <p:pic>
        <p:nvPicPr>
          <p:cNvPr id="4" name="Sisu kohatäide 3">
            <a:extLst>
              <a:ext uri="{FF2B5EF4-FFF2-40B4-BE49-F238E27FC236}">
                <a16:creationId xmlns:a16="http://schemas.microsoft.com/office/drawing/2014/main" id="{D929D740-BB28-2339-266C-0B1C51C470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798616" y="537882"/>
            <a:ext cx="5511392" cy="539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379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7DB6921-8EE8-0A31-9D65-65054B958688}"/>
              </a:ext>
            </a:extLst>
          </p:cNvPr>
          <p:cNvSpPr txBox="1"/>
          <p:nvPr/>
        </p:nvSpPr>
        <p:spPr>
          <a:xfrm>
            <a:off x="1273909" y="6173349"/>
            <a:ext cx="3725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err="1"/>
              <a:t>Source</a:t>
            </a:r>
            <a:r>
              <a:rPr lang="et-EE" sz="1400"/>
              <a:t>: </a:t>
            </a:r>
            <a:r>
              <a:rPr lang="et-EE" sz="1400" err="1"/>
              <a:t>Statistics</a:t>
            </a:r>
            <a:r>
              <a:rPr lang="et-EE" sz="1400"/>
              <a:t> Estonia, 2024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E91B461F-4D2C-399D-D661-BBDEBF5C23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854028" y="836205"/>
            <a:ext cx="8088320" cy="494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94487"/>
      </p:ext>
    </p:extLst>
  </p:cSld>
  <p:clrMapOvr>
    <a:masterClrMapping/>
  </p:clrMapOvr>
</p:sld>
</file>

<file path=ppt/theme/theme1.xml><?xml version="1.0" encoding="utf-8"?>
<a:theme xmlns:a="http://schemas.openxmlformats.org/drawingml/2006/main" name="EMPL Theme">
  <a:themeElements>
    <a:clrScheme name="EMPL">
      <a:dk1>
        <a:srgbClr val="032E69"/>
      </a:dk1>
      <a:lt1>
        <a:sysClr val="window" lastClr="FFFFFF"/>
      </a:lt1>
      <a:dk2>
        <a:srgbClr val="000000"/>
      </a:dk2>
      <a:lt2>
        <a:srgbClr val="ECECEC"/>
      </a:lt2>
      <a:accent1>
        <a:srgbClr val="033D8A"/>
      </a:accent1>
      <a:accent2>
        <a:srgbClr val="E37066"/>
      </a:accent2>
      <a:accent3>
        <a:srgbClr val="D0CFCF"/>
      </a:accent3>
      <a:accent4>
        <a:srgbClr val="F2E86D"/>
      </a:accent4>
      <a:accent5>
        <a:srgbClr val="0078B5"/>
      </a:accent5>
      <a:accent6>
        <a:srgbClr val="00B5CF"/>
      </a:accent6>
      <a:hlink>
        <a:srgbClr val="0563C1"/>
      </a:hlink>
      <a:folHlink>
        <a:srgbClr val="954F72"/>
      </a:folHlink>
    </a:clrScheme>
    <a:fontScheme name="EMPL">
      <a:majorFont>
        <a:latin typeface="Karla ExtraLight"/>
        <a:ea typeface=""/>
        <a:cs typeface=""/>
      </a:majorFont>
      <a:minorFont>
        <a:latin typeface="Karla Extra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oe sinine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Soe sinine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Soe sinine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Soe sinine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A41F391E5B90B489BD5E86BA5A45FE9" ma:contentTypeVersion="18" ma:contentTypeDescription="Loo uus dokument" ma:contentTypeScope="" ma:versionID="42d53373c7a5c9fea85ac77b10a5e725">
  <xsd:schema xmlns:xsd="http://www.w3.org/2001/XMLSchema" xmlns:xs="http://www.w3.org/2001/XMLSchema" xmlns:p="http://schemas.microsoft.com/office/2006/metadata/properties" xmlns:ns2="7f6870b3-5c9d-4f43-b96f-7ff6b6bfd84e" xmlns:ns3="dfcdeda0-e133-4c1d-8f02-0d878c8a9772" targetNamespace="http://schemas.microsoft.com/office/2006/metadata/properties" ma:root="true" ma:fieldsID="6c6fa2dc6b7ff8753ba89a7697c8c6ac" ns2:_="" ns3:_="">
    <xsd:import namespace="7f6870b3-5c9d-4f43-b96f-7ff6b6bfd84e"/>
    <xsd:import namespace="dfcdeda0-e133-4c1d-8f02-0d878c8a97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6870b3-5c9d-4f43-b96f-7ff6b6bfd8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Pildisildid" ma:readOnly="false" ma:fieldId="{5cf76f15-5ced-4ddc-b409-7134ff3c332f}" ma:taxonomyMulti="true" ma:sspId="cadc1b16-a16a-46de-9088-c732123891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cdeda0-e133-4c1d-8f02-0d878c8a977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Ühiskasutuse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Ühiskasutusse andmise üksikasjad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b175f5b-7110-4f63-9b5e-8efc0a19cd89}" ma:internalName="TaxCatchAll" ma:showField="CatchAllData" ma:web="dfcdeda0-e133-4c1d-8f02-0d878c8a97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inOccurs="0" maxOccurs="1" ma:index="4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fcdeda0-e133-4c1d-8f02-0d878c8a9772" xsi:nil="true"/>
    <lcf76f155ced4ddcb4097134ff3c332f xmlns="7f6870b3-5c9d-4f43-b96f-7ff6b6bfd84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71E4FFC-CFDA-4D01-9580-D8EC3FB216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EDB007B-D63B-441D-BF51-218206C2ECA1}"/>
</file>

<file path=customXml/itemProps3.xml><?xml version="1.0" encoding="utf-8"?>
<ds:datastoreItem xmlns:ds="http://schemas.openxmlformats.org/officeDocument/2006/customXml" ds:itemID="{D6E1AE94-E0F9-4A13-B9FE-47A130D1AD5F}">
  <ds:schemaRefs>
    <ds:schemaRef ds:uri="http://schemas.microsoft.com/office/2006/documentManagement/types"/>
    <ds:schemaRef ds:uri="http://purl.org/dc/elements/1.1/"/>
    <ds:schemaRef ds:uri="dfcdeda0-e133-4c1d-8f02-0d878c8a9772"/>
    <ds:schemaRef ds:uri="http://purl.org/dc/terms/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7f6870b3-5c9d-4f43-b96f-7ff6b6bfd84e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164</Words>
  <Application>Microsoft Office PowerPoint</Application>
  <PresentationFormat>Laiekraan</PresentationFormat>
  <Paragraphs>27</Paragraphs>
  <Slides>14</Slides>
  <Notes>1</Notes>
  <HiddenSlides>0</HiddenSlides>
  <MMClips>0</MMClips>
  <ScaleCrop>false</ScaleCrop>
  <HeadingPairs>
    <vt:vector size="6" baseType="variant">
      <vt:variant>
        <vt:lpstr>Kasutatud fondid</vt:lpstr>
      </vt:variant>
      <vt:variant>
        <vt:i4>5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14</vt:i4>
      </vt:variant>
    </vt:vector>
  </HeadingPairs>
  <TitlesOfParts>
    <vt:vector size="20" baseType="lpstr">
      <vt:lpstr>Karla ExtraLight</vt:lpstr>
      <vt:lpstr>Karla Medium</vt:lpstr>
      <vt:lpstr>Calibri</vt:lpstr>
      <vt:lpstr>Karla</vt:lpstr>
      <vt:lpstr>Arial</vt:lpstr>
      <vt:lpstr>EMPL Theme</vt:lpstr>
      <vt:lpstr>Statistics on Estonian forests and industry 2025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</dc:title>
  <dc:creator/>
  <cp:lastModifiedBy>Anna Maria Kalvi</cp:lastModifiedBy>
  <cp:revision>1</cp:revision>
  <dcterms:created xsi:type="dcterms:W3CDTF">2021-11-21T15:42:25Z</dcterms:created>
  <dcterms:modified xsi:type="dcterms:W3CDTF">2026-10-13T07:00:25Z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0x010100EA41F391E5B90B489BD5E86BA5A45FE9</vt:lpwstr>
  </property>
  <property fmtid="{D5CDD505-2E9C-101B-9397-08002B2CF9AE}" pid="3" name="MediaServiceImageTags">
    <vt:lpwstr/>
  </property>
</Properties>
</file>